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  <p:sldMasterId id="2147484580" r:id="rId5"/>
  </p:sldMasterIdLst>
  <p:notesMasterIdLst>
    <p:notesMasterId r:id="rId16"/>
  </p:notesMasterIdLst>
  <p:handoutMasterIdLst>
    <p:handoutMasterId r:id="rId17"/>
  </p:handoutMasterIdLst>
  <p:sldIdLst>
    <p:sldId id="1596" r:id="rId6"/>
    <p:sldId id="1560" r:id="rId7"/>
    <p:sldId id="1601" r:id="rId8"/>
    <p:sldId id="1600" r:id="rId9"/>
    <p:sldId id="2076136633" r:id="rId10"/>
    <p:sldId id="8348" r:id="rId11"/>
    <p:sldId id="8349" r:id="rId12"/>
    <p:sldId id="8350" r:id="rId13"/>
    <p:sldId id="1602" r:id="rId14"/>
    <p:sldId id="1599" r:id="rId1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662A55AF-265B-42B3-9CB6-40C6288A9B30}">
          <p14:sldIdLst>
            <p14:sldId id="1596"/>
          </p14:sldIdLst>
        </p14:section>
        <p14:section name="Title slides" id="{6290A1E8-AFB8-3548-8B68-764E854A696A}">
          <p14:sldIdLst>
            <p14:sldId id="1560"/>
            <p14:sldId id="1601"/>
            <p14:sldId id="1600"/>
            <p14:sldId id="2076136633"/>
            <p14:sldId id="8348"/>
            <p14:sldId id="8349"/>
            <p14:sldId id="8350"/>
          </p14:sldIdLst>
        </p14:section>
        <p14:section name="Closing Section" id="{82884CC8-64E1-4CFE-9ADB-320B37E0B1C6}">
          <p14:sldIdLst>
            <p14:sldId id="1602"/>
            <p14:sldId id="159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/>
  <p:cmAuthor id="3" name="Mary Feil-Jacobs" initials="MF" lastIdx="22" clrIdx="3"/>
  <p:cmAuthor id="4" name="Angela Powell" initials="AP" lastIdx="9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FFFFFF"/>
    <a:srgbClr val="000000"/>
    <a:srgbClr val="0078D4"/>
    <a:srgbClr val="3C3C41"/>
    <a:srgbClr val="1A1A1A"/>
    <a:srgbClr val="008272"/>
    <a:srgbClr val="008C72"/>
    <a:srgbClr val="353535"/>
    <a:srgbClr val="30E5D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6220" autoAdjust="0"/>
  </p:normalViewPr>
  <p:slideViewPr>
    <p:cSldViewPr snapToGrid="0">
      <p:cViewPr varScale="1">
        <p:scale>
          <a:sx n="93" d="100"/>
          <a:sy n="93" d="100"/>
        </p:scale>
        <p:origin x="33" y="2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117" d="100"/>
          <a:sy n="117" d="100"/>
        </p:scale>
        <p:origin x="2888" y="1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E12F1A-EF7A-42CB-A34F-17F6CD0EC313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54C103A-9F0B-44C9-88B6-3FDEAEA6A8B8}">
      <dgm:prSet/>
      <dgm:spPr/>
      <dgm:t>
        <a:bodyPr/>
        <a:lstStyle/>
        <a:p>
          <a:r>
            <a:rPr lang="de-DE" dirty="0">
              <a:solidFill>
                <a:schemeClr val="tx2"/>
              </a:solidFill>
            </a:rPr>
            <a:t>Intro Cloud Adoption Framework</a:t>
          </a:r>
          <a:endParaRPr lang="en-US" dirty="0">
            <a:solidFill>
              <a:schemeClr val="tx2"/>
            </a:solidFill>
          </a:endParaRPr>
        </a:p>
      </dgm:t>
    </dgm:pt>
    <dgm:pt modelId="{A5973170-391E-4689-8813-B31EF919605E}" type="parTrans" cxnId="{C2023050-71B5-447F-9B39-AECA5F3B851A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50A6BE90-AB3F-4BCB-936E-40BE6136187D}" type="sibTrans" cxnId="{C2023050-71B5-447F-9B39-AECA5F3B851A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C90D5A0A-9FF0-43B9-997A-30CDC9206C76}">
      <dgm:prSet/>
      <dgm:spPr/>
      <dgm:t>
        <a:bodyPr/>
        <a:lstStyle/>
        <a:p>
          <a:r>
            <a:rPr lang="de-DE" dirty="0" err="1">
              <a:solidFill>
                <a:schemeClr val="tx2"/>
              </a:solidFill>
            </a:rPr>
            <a:t>Strategy</a:t>
          </a:r>
          <a:r>
            <a:rPr lang="de-DE" dirty="0">
              <a:solidFill>
                <a:schemeClr val="tx2"/>
              </a:solidFill>
            </a:rPr>
            <a:t>-Plan-Ready</a:t>
          </a:r>
          <a:endParaRPr lang="en-US" dirty="0">
            <a:solidFill>
              <a:schemeClr val="tx2"/>
            </a:solidFill>
          </a:endParaRPr>
        </a:p>
      </dgm:t>
    </dgm:pt>
    <dgm:pt modelId="{ACF33ECB-80D5-4CDD-984E-708864E6BCB4}" type="parTrans" cxnId="{D9DD3F68-0E2F-43D8-BB2A-FACD651C2339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F3D36158-AF01-4954-B718-6D77A61BD22B}" type="sibTrans" cxnId="{D9DD3F68-0E2F-43D8-BB2A-FACD651C2339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BCB7A541-62ED-4D28-AD4A-D88317AD6576}">
      <dgm:prSet/>
      <dgm:spPr/>
      <dgm:t>
        <a:bodyPr/>
        <a:lstStyle/>
        <a:p>
          <a:r>
            <a:rPr lang="de-DE" dirty="0" err="1">
              <a:solidFill>
                <a:schemeClr val="tx2"/>
              </a:solidFill>
            </a:rPr>
            <a:t>Governance</a:t>
          </a:r>
          <a:endParaRPr lang="en-US" dirty="0">
            <a:solidFill>
              <a:schemeClr val="tx2"/>
            </a:solidFill>
          </a:endParaRPr>
        </a:p>
      </dgm:t>
    </dgm:pt>
    <dgm:pt modelId="{2CEEED7A-B958-46BB-8EBC-F1F64D5553A4}" type="parTrans" cxnId="{D9AF7B1A-BED6-4EAB-989E-AEDCB2A7FABE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31B73B78-FB7B-4DAC-A469-E12D4C8E84A5}" type="sibTrans" cxnId="{D9AF7B1A-BED6-4EAB-989E-AEDCB2A7FABE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D2F79580-6540-4D97-8B01-98645E800CFA}">
      <dgm:prSet/>
      <dgm:spPr/>
      <dgm:t>
        <a:bodyPr/>
        <a:lstStyle/>
        <a:p>
          <a:r>
            <a:rPr lang="de-DE" dirty="0" err="1">
              <a:solidFill>
                <a:schemeClr val="tx2"/>
              </a:solidFill>
            </a:rPr>
            <a:t>Migrate</a:t>
          </a:r>
          <a:endParaRPr lang="en-US" dirty="0">
            <a:solidFill>
              <a:schemeClr val="tx2"/>
            </a:solidFill>
          </a:endParaRPr>
        </a:p>
      </dgm:t>
    </dgm:pt>
    <dgm:pt modelId="{8F39CAAE-12BD-4BEC-9E91-BA61D531BDC5}" type="parTrans" cxnId="{B9C85789-6860-4D7C-A760-6E8413E42B90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61CEC8FC-B6E2-4726-8754-D613A1543337}" type="sibTrans" cxnId="{B9C85789-6860-4D7C-A760-6E8413E42B90}">
      <dgm:prSet/>
      <dgm:spPr/>
      <dgm:t>
        <a:bodyPr/>
        <a:lstStyle/>
        <a:p>
          <a:endParaRPr lang="en-US">
            <a:solidFill>
              <a:schemeClr val="tx2"/>
            </a:solidFill>
          </a:endParaRPr>
        </a:p>
      </dgm:t>
    </dgm:pt>
    <dgm:pt modelId="{0FDAFD9E-A8A6-4F1B-A768-3C0457348019}" type="pres">
      <dgm:prSet presAssocID="{91E12F1A-EF7A-42CB-A34F-17F6CD0EC313}" presName="root" presStyleCnt="0">
        <dgm:presLayoutVars>
          <dgm:dir/>
          <dgm:resizeHandles val="exact"/>
        </dgm:presLayoutVars>
      </dgm:prSet>
      <dgm:spPr/>
    </dgm:pt>
    <dgm:pt modelId="{648E5975-1554-4C5B-B87E-2CB779BCB566}" type="pres">
      <dgm:prSet presAssocID="{A54C103A-9F0B-44C9-88B6-3FDEAEA6A8B8}" presName="compNode" presStyleCnt="0"/>
      <dgm:spPr/>
    </dgm:pt>
    <dgm:pt modelId="{3F42F284-162B-463F-9BEF-5A9FEDCA4EA0}" type="pres">
      <dgm:prSet presAssocID="{A54C103A-9F0B-44C9-88B6-3FDEAEA6A8B8}" presName="bgRect" presStyleLbl="bgShp" presStyleIdx="0" presStyleCnt="4"/>
      <dgm:spPr/>
    </dgm:pt>
    <dgm:pt modelId="{3B47E80F-BF9A-4158-BE10-C88C835F4EEF}" type="pres">
      <dgm:prSet presAssocID="{A54C103A-9F0B-44C9-88B6-3FDEAEA6A8B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3BCC5563-776D-4209-8550-E333FDCE5B1C}" type="pres">
      <dgm:prSet presAssocID="{A54C103A-9F0B-44C9-88B6-3FDEAEA6A8B8}" presName="spaceRect" presStyleCnt="0"/>
      <dgm:spPr/>
    </dgm:pt>
    <dgm:pt modelId="{98969DF0-D3FA-49F4-B3D7-3BBDAA8470FE}" type="pres">
      <dgm:prSet presAssocID="{A54C103A-9F0B-44C9-88B6-3FDEAEA6A8B8}" presName="parTx" presStyleLbl="revTx" presStyleIdx="0" presStyleCnt="4">
        <dgm:presLayoutVars>
          <dgm:chMax val="0"/>
          <dgm:chPref val="0"/>
        </dgm:presLayoutVars>
      </dgm:prSet>
      <dgm:spPr/>
    </dgm:pt>
    <dgm:pt modelId="{C10D75F0-FF0D-430E-A1B5-F22A1554D064}" type="pres">
      <dgm:prSet presAssocID="{50A6BE90-AB3F-4BCB-936E-40BE6136187D}" presName="sibTrans" presStyleCnt="0"/>
      <dgm:spPr/>
    </dgm:pt>
    <dgm:pt modelId="{55D8BE36-C812-486B-9E18-E3220C0EF030}" type="pres">
      <dgm:prSet presAssocID="{C90D5A0A-9FF0-43B9-997A-30CDC9206C76}" presName="compNode" presStyleCnt="0"/>
      <dgm:spPr/>
    </dgm:pt>
    <dgm:pt modelId="{2775E175-12DF-4F4E-99EB-E9B309062BCA}" type="pres">
      <dgm:prSet presAssocID="{C90D5A0A-9FF0-43B9-997A-30CDC9206C76}" presName="bgRect" presStyleLbl="bgShp" presStyleIdx="1" presStyleCnt="4"/>
      <dgm:spPr/>
    </dgm:pt>
    <dgm:pt modelId="{3FB3A976-3576-41EB-B04A-EB8A5AED3B24}" type="pres">
      <dgm:prSet presAssocID="{C90D5A0A-9FF0-43B9-997A-30CDC9206C7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ecracker"/>
        </a:ext>
      </dgm:extLst>
    </dgm:pt>
    <dgm:pt modelId="{70BB0639-0B28-47C9-A78A-3A54C6DECC33}" type="pres">
      <dgm:prSet presAssocID="{C90D5A0A-9FF0-43B9-997A-30CDC9206C76}" presName="spaceRect" presStyleCnt="0"/>
      <dgm:spPr/>
    </dgm:pt>
    <dgm:pt modelId="{49150C06-0DEA-4BD9-A083-EEF428310647}" type="pres">
      <dgm:prSet presAssocID="{C90D5A0A-9FF0-43B9-997A-30CDC9206C76}" presName="parTx" presStyleLbl="revTx" presStyleIdx="1" presStyleCnt="4">
        <dgm:presLayoutVars>
          <dgm:chMax val="0"/>
          <dgm:chPref val="0"/>
        </dgm:presLayoutVars>
      </dgm:prSet>
      <dgm:spPr/>
    </dgm:pt>
    <dgm:pt modelId="{28FC1D3E-B0A3-404A-8FD4-4955061F24BA}" type="pres">
      <dgm:prSet presAssocID="{F3D36158-AF01-4954-B718-6D77A61BD22B}" presName="sibTrans" presStyleCnt="0"/>
      <dgm:spPr/>
    </dgm:pt>
    <dgm:pt modelId="{93D7DDCC-C0BE-4223-A2A8-014D0F45748A}" type="pres">
      <dgm:prSet presAssocID="{BCB7A541-62ED-4D28-AD4A-D88317AD6576}" presName="compNode" presStyleCnt="0"/>
      <dgm:spPr/>
    </dgm:pt>
    <dgm:pt modelId="{26A7A420-92A3-4D78-9E07-8103EBB97CBE}" type="pres">
      <dgm:prSet presAssocID="{BCB7A541-62ED-4D28-AD4A-D88317AD6576}" presName="bgRect" presStyleLbl="bgShp" presStyleIdx="2" presStyleCnt="4"/>
      <dgm:spPr/>
    </dgm:pt>
    <dgm:pt modelId="{148A5C49-C7D0-48F8-8FAB-66C391E5057C}" type="pres">
      <dgm:prSet presAssocID="{BCB7A541-62ED-4D28-AD4A-D88317AD657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FEE3541C-043F-449C-91B3-C0AB6CB3493A}" type="pres">
      <dgm:prSet presAssocID="{BCB7A541-62ED-4D28-AD4A-D88317AD6576}" presName="spaceRect" presStyleCnt="0"/>
      <dgm:spPr/>
    </dgm:pt>
    <dgm:pt modelId="{8CE3A2B9-9FFA-4D2C-9A5E-BD0D01AD92A5}" type="pres">
      <dgm:prSet presAssocID="{BCB7A541-62ED-4D28-AD4A-D88317AD6576}" presName="parTx" presStyleLbl="revTx" presStyleIdx="2" presStyleCnt="4">
        <dgm:presLayoutVars>
          <dgm:chMax val="0"/>
          <dgm:chPref val="0"/>
        </dgm:presLayoutVars>
      </dgm:prSet>
      <dgm:spPr/>
    </dgm:pt>
    <dgm:pt modelId="{4010C4B8-B647-441D-B15C-CE9AEA6D2BAE}" type="pres">
      <dgm:prSet presAssocID="{31B73B78-FB7B-4DAC-A469-E12D4C8E84A5}" presName="sibTrans" presStyleCnt="0"/>
      <dgm:spPr/>
    </dgm:pt>
    <dgm:pt modelId="{C74BC13C-1892-49C4-8564-96B8C0D7072C}" type="pres">
      <dgm:prSet presAssocID="{D2F79580-6540-4D97-8B01-98645E800CFA}" presName="compNode" presStyleCnt="0"/>
      <dgm:spPr/>
    </dgm:pt>
    <dgm:pt modelId="{DB76B4BB-CBA4-4211-A1F5-65598FA132C6}" type="pres">
      <dgm:prSet presAssocID="{D2F79580-6540-4D97-8B01-98645E800CFA}" presName="bgRect" presStyleLbl="bgShp" presStyleIdx="3" presStyleCnt="4"/>
      <dgm:spPr/>
    </dgm:pt>
    <dgm:pt modelId="{E56F02AF-ECE6-4D69-9E35-ED574A0F1E7F}" type="pres">
      <dgm:prSet presAssocID="{D2F79580-6540-4D97-8B01-98645E800CF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nsfer"/>
        </a:ext>
      </dgm:extLst>
    </dgm:pt>
    <dgm:pt modelId="{0C68C21C-7642-4A54-89AD-073D964BE41A}" type="pres">
      <dgm:prSet presAssocID="{D2F79580-6540-4D97-8B01-98645E800CFA}" presName="spaceRect" presStyleCnt="0"/>
      <dgm:spPr/>
    </dgm:pt>
    <dgm:pt modelId="{44F7D51D-BE50-41E6-AECB-F215EDB45674}" type="pres">
      <dgm:prSet presAssocID="{D2F79580-6540-4D97-8B01-98645E800CF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9AF7B1A-BED6-4EAB-989E-AEDCB2A7FABE}" srcId="{91E12F1A-EF7A-42CB-A34F-17F6CD0EC313}" destId="{BCB7A541-62ED-4D28-AD4A-D88317AD6576}" srcOrd="2" destOrd="0" parTransId="{2CEEED7A-B958-46BB-8EBC-F1F64D5553A4}" sibTransId="{31B73B78-FB7B-4DAC-A469-E12D4C8E84A5}"/>
    <dgm:cxn modelId="{D9DD3F68-0E2F-43D8-BB2A-FACD651C2339}" srcId="{91E12F1A-EF7A-42CB-A34F-17F6CD0EC313}" destId="{C90D5A0A-9FF0-43B9-997A-30CDC9206C76}" srcOrd="1" destOrd="0" parTransId="{ACF33ECB-80D5-4CDD-984E-708864E6BCB4}" sibTransId="{F3D36158-AF01-4954-B718-6D77A61BD22B}"/>
    <dgm:cxn modelId="{C2023050-71B5-447F-9B39-AECA5F3B851A}" srcId="{91E12F1A-EF7A-42CB-A34F-17F6CD0EC313}" destId="{A54C103A-9F0B-44C9-88B6-3FDEAEA6A8B8}" srcOrd="0" destOrd="0" parTransId="{A5973170-391E-4689-8813-B31EF919605E}" sibTransId="{50A6BE90-AB3F-4BCB-936E-40BE6136187D}"/>
    <dgm:cxn modelId="{A432C151-D982-446D-8E35-5CAA07F2AE26}" type="presOf" srcId="{C90D5A0A-9FF0-43B9-997A-30CDC9206C76}" destId="{49150C06-0DEA-4BD9-A083-EEF428310647}" srcOrd="0" destOrd="0" presId="urn:microsoft.com/office/officeart/2018/2/layout/IconVerticalSolidList"/>
    <dgm:cxn modelId="{ED37657E-00A7-40E8-B049-40F797CE894D}" type="presOf" srcId="{91E12F1A-EF7A-42CB-A34F-17F6CD0EC313}" destId="{0FDAFD9E-A8A6-4F1B-A768-3C0457348019}" srcOrd="0" destOrd="0" presId="urn:microsoft.com/office/officeart/2018/2/layout/IconVerticalSolidList"/>
    <dgm:cxn modelId="{B9C85789-6860-4D7C-A760-6E8413E42B90}" srcId="{91E12F1A-EF7A-42CB-A34F-17F6CD0EC313}" destId="{D2F79580-6540-4D97-8B01-98645E800CFA}" srcOrd="3" destOrd="0" parTransId="{8F39CAAE-12BD-4BEC-9E91-BA61D531BDC5}" sibTransId="{61CEC8FC-B6E2-4726-8754-D613A1543337}"/>
    <dgm:cxn modelId="{5E383FA9-0166-4EE8-BF48-404B06AF2F7E}" type="presOf" srcId="{A54C103A-9F0B-44C9-88B6-3FDEAEA6A8B8}" destId="{98969DF0-D3FA-49F4-B3D7-3BBDAA8470FE}" srcOrd="0" destOrd="0" presId="urn:microsoft.com/office/officeart/2018/2/layout/IconVerticalSolidList"/>
    <dgm:cxn modelId="{D6EB16BE-6F67-40B9-9D22-6446CE248F31}" type="presOf" srcId="{BCB7A541-62ED-4D28-AD4A-D88317AD6576}" destId="{8CE3A2B9-9FFA-4D2C-9A5E-BD0D01AD92A5}" srcOrd="0" destOrd="0" presId="urn:microsoft.com/office/officeart/2018/2/layout/IconVerticalSolidList"/>
    <dgm:cxn modelId="{D54C63FF-A147-49CD-9313-0600DE833461}" type="presOf" srcId="{D2F79580-6540-4D97-8B01-98645E800CFA}" destId="{44F7D51D-BE50-41E6-AECB-F215EDB45674}" srcOrd="0" destOrd="0" presId="urn:microsoft.com/office/officeart/2018/2/layout/IconVerticalSolidList"/>
    <dgm:cxn modelId="{AAF41FBD-24CE-49C7-8C2C-FE7118FB4241}" type="presParOf" srcId="{0FDAFD9E-A8A6-4F1B-A768-3C0457348019}" destId="{648E5975-1554-4C5B-B87E-2CB779BCB566}" srcOrd="0" destOrd="0" presId="urn:microsoft.com/office/officeart/2018/2/layout/IconVerticalSolidList"/>
    <dgm:cxn modelId="{684631E4-E617-4CFE-9952-1CAD67EE906E}" type="presParOf" srcId="{648E5975-1554-4C5B-B87E-2CB779BCB566}" destId="{3F42F284-162B-463F-9BEF-5A9FEDCA4EA0}" srcOrd="0" destOrd="0" presId="urn:microsoft.com/office/officeart/2018/2/layout/IconVerticalSolidList"/>
    <dgm:cxn modelId="{AFCFE7DE-857A-4C65-A645-3C23AE434D9A}" type="presParOf" srcId="{648E5975-1554-4C5B-B87E-2CB779BCB566}" destId="{3B47E80F-BF9A-4158-BE10-C88C835F4EEF}" srcOrd="1" destOrd="0" presId="urn:microsoft.com/office/officeart/2018/2/layout/IconVerticalSolidList"/>
    <dgm:cxn modelId="{F1AA4CBC-33A0-4B91-A939-3E64904B07A5}" type="presParOf" srcId="{648E5975-1554-4C5B-B87E-2CB779BCB566}" destId="{3BCC5563-776D-4209-8550-E333FDCE5B1C}" srcOrd="2" destOrd="0" presId="urn:microsoft.com/office/officeart/2018/2/layout/IconVerticalSolidList"/>
    <dgm:cxn modelId="{086E22AF-7E8B-4FAA-A177-DA813D244081}" type="presParOf" srcId="{648E5975-1554-4C5B-B87E-2CB779BCB566}" destId="{98969DF0-D3FA-49F4-B3D7-3BBDAA8470FE}" srcOrd="3" destOrd="0" presId="urn:microsoft.com/office/officeart/2018/2/layout/IconVerticalSolidList"/>
    <dgm:cxn modelId="{C782A259-7CC2-4A93-B5AB-7A45A4F00E22}" type="presParOf" srcId="{0FDAFD9E-A8A6-4F1B-A768-3C0457348019}" destId="{C10D75F0-FF0D-430E-A1B5-F22A1554D064}" srcOrd="1" destOrd="0" presId="urn:microsoft.com/office/officeart/2018/2/layout/IconVerticalSolidList"/>
    <dgm:cxn modelId="{1C2123BA-0C8C-4059-A9FF-40C715918180}" type="presParOf" srcId="{0FDAFD9E-A8A6-4F1B-A768-3C0457348019}" destId="{55D8BE36-C812-486B-9E18-E3220C0EF030}" srcOrd="2" destOrd="0" presId="urn:microsoft.com/office/officeart/2018/2/layout/IconVerticalSolidList"/>
    <dgm:cxn modelId="{0305F7F5-BDF5-4F68-8CAF-5EE73965AC81}" type="presParOf" srcId="{55D8BE36-C812-486B-9E18-E3220C0EF030}" destId="{2775E175-12DF-4F4E-99EB-E9B309062BCA}" srcOrd="0" destOrd="0" presId="urn:microsoft.com/office/officeart/2018/2/layout/IconVerticalSolidList"/>
    <dgm:cxn modelId="{C0E52E05-0574-42AE-96D5-AB27AB4854D3}" type="presParOf" srcId="{55D8BE36-C812-486B-9E18-E3220C0EF030}" destId="{3FB3A976-3576-41EB-B04A-EB8A5AED3B24}" srcOrd="1" destOrd="0" presId="urn:microsoft.com/office/officeart/2018/2/layout/IconVerticalSolidList"/>
    <dgm:cxn modelId="{9CB0B601-CAFE-4A5E-8FDC-9278241CE12B}" type="presParOf" srcId="{55D8BE36-C812-486B-9E18-E3220C0EF030}" destId="{70BB0639-0B28-47C9-A78A-3A54C6DECC33}" srcOrd="2" destOrd="0" presId="urn:microsoft.com/office/officeart/2018/2/layout/IconVerticalSolidList"/>
    <dgm:cxn modelId="{DC3134D7-45CD-4CFB-A74D-155344CAFC56}" type="presParOf" srcId="{55D8BE36-C812-486B-9E18-E3220C0EF030}" destId="{49150C06-0DEA-4BD9-A083-EEF428310647}" srcOrd="3" destOrd="0" presId="urn:microsoft.com/office/officeart/2018/2/layout/IconVerticalSolidList"/>
    <dgm:cxn modelId="{B1C9D7B9-EDBB-448F-94A1-1D0E2A57C30A}" type="presParOf" srcId="{0FDAFD9E-A8A6-4F1B-A768-3C0457348019}" destId="{28FC1D3E-B0A3-404A-8FD4-4955061F24BA}" srcOrd="3" destOrd="0" presId="urn:microsoft.com/office/officeart/2018/2/layout/IconVerticalSolidList"/>
    <dgm:cxn modelId="{529240D5-B808-47F8-9EA9-6CBBF5FF8883}" type="presParOf" srcId="{0FDAFD9E-A8A6-4F1B-A768-3C0457348019}" destId="{93D7DDCC-C0BE-4223-A2A8-014D0F45748A}" srcOrd="4" destOrd="0" presId="urn:microsoft.com/office/officeart/2018/2/layout/IconVerticalSolidList"/>
    <dgm:cxn modelId="{BB384F92-79EC-4C33-9C99-76ECD023F3EC}" type="presParOf" srcId="{93D7DDCC-C0BE-4223-A2A8-014D0F45748A}" destId="{26A7A420-92A3-4D78-9E07-8103EBB97CBE}" srcOrd="0" destOrd="0" presId="urn:microsoft.com/office/officeart/2018/2/layout/IconVerticalSolidList"/>
    <dgm:cxn modelId="{C8D02AA6-B123-44E8-841B-9D247C609592}" type="presParOf" srcId="{93D7DDCC-C0BE-4223-A2A8-014D0F45748A}" destId="{148A5C49-C7D0-48F8-8FAB-66C391E5057C}" srcOrd="1" destOrd="0" presId="urn:microsoft.com/office/officeart/2018/2/layout/IconVerticalSolidList"/>
    <dgm:cxn modelId="{29DA39EC-8262-4582-AD3D-D0C66D1F48F4}" type="presParOf" srcId="{93D7DDCC-C0BE-4223-A2A8-014D0F45748A}" destId="{FEE3541C-043F-449C-91B3-C0AB6CB3493A}" srcOrd="2" destOrd="0" presId="urn:microsoft.com/office/officeart/2018/2/layout/IconVerticalSolidList"/>
    <dgm:cxn modelId="{695957DA-5E0E-4600-A5FE-E8462BE66D8F}" type="presParOf" srcId="{93D7DDCC-C0BE-4223-A2A8-014D0F45748A}" destId="{8CE3A2B9-9FFA-4D2C-9A5E-BD0D01AD92A5}" srcOrd="3" destOrd="0" presId="urn:microsoft.com/office/officeart/2018/2/layout/IconVerticalSolidList"/>
    <dgm:cxn modelId="{44AE53CE-7DF4-444F-9764-7C648BF53521}" type="presParOf" srcId="{0FDAFD9E-A8A6-4F1B-A768-3C0457348019}" destId="{4010C4B8-B647-441D-B15C-CE9AEA6D2BAE}" srcOrd="5" destOrd="0" presId="urn:microsoft.com/office/officeart/2018/2/layout/IconVerticalSolidList"/>
    <dgm:cxn modelId="{D36E05DC-9B99-4EA0-ACAB-B46439E11426}" type="presParOf" srcId="{0FDAFD9E-A8A6-4F1B-A768-3C0457348019}" destId="{C74BC13C-1892-49C4-8564-96B8C0D7072C}" srcOrd="6" destOrd="0" presId="urn:microsoft.com/office/officeart/2018/2/layout/IconVerticalSolidList"/>
    <dgm:cxn modelId="{C0119C1B-A925-4984-90E9-C3A86EB6BB02}" type="presParOf" srcId="{C74BC13C-1892-49C4-8564-96B8C0D7072C}" destId="{DB76B4BB-CBA4-4211-A1F5-65598FA132C6}" srcOrd="0" destOrd="0" presId="urn:microsoft.com/office/officeart/2018/2/layout/IconVerticalSolidList"/>
    <dgm:cxn modelId="{160166B9-7FB1-4951-BF36-511C961F253E}" type="presParOf" srcId="{C74BC13C-1892-49C4-8564-96B8C0D7072C}" destId="{E56F02AF-ECE6-4D69-9E35-ED574A0F1E7F}" srcOrd="1" destOrd="0" presId="urn:microsoft.com/office/officeart/2018/2/layout/IconVerticalSolidList"/>
    <dgm:cxn modelId="{D4121D96-FFAB-4C67-A653-D40248FBEC45}" type="presParOf" srcId="{C74BC13C-1892-49C4-8564-96B8C0D7072C}" destId="{0C68C21C-7642-4A54-89AD-073D964BE41A}" srcOrd="2" destOrd="0" presId="urn:microsoft.com/office/officeart/2018/2/layout/IconVerticalSolidList"/>
    <dgm:cxn modelId="{E3455F58-85B6-47AC-8C06-18A307F54702}" type="presParOf" srcId="{C74BC13C-1892-49C4-8564-96B8C0D7072C}" destId="{44F7D51D-BE50-41E6-AECB-F215EDB4567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42F284-162B-463F-9BEF-5A9FEDCA4EA0}">
      <dsp:nvSpPr>
        <dsp:cNvPr id="0" name=""/>
        <dsp:cNvSpPr/>
      </dsp:nvSpPr>
      <dsp:spPr>
        <a:xfrm>
          <a:off x="0" y="1726"/>
          <a:ext cx="9572625" cy="8750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7E80F-BF9A-4158-BE10-C88C835F4EEF}">
      <dsp:nvSpPr>
        <dsp:cNvPr id="0" name=""/>
        <dsp:cNvSpPr/>
      </dsp:nvSpPr>
      <dsp:spPr>
        <a:xfrm>
          <a:off x="264698" y="198610"/>
          <a:ext cx="481270" cy="4812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969DF0-D3FA-49F4-B3D7-3BBDAA8470FE}">
      <dsp:nvSpPr>
        <dsp:cNvPr id="0" name=""/>
        <dsp:cNvSpPr/>
      </dsp:nvSpPr>
      <dsp:spPr>
        <a:xfrm>
          <a:off x="1010668" y="1726"/>
          <a:ext cx="8561956" cy="875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608" tIns="92608" rIns="92608" bIns="926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2"/>
              </a:solidFill>
            </a:rPr>
            <a:t>Intro Cloud Adoption Framework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1010668" y="1726"/>
        <a:ext cx="8561956" cy="875037"/>
      </dsp:txXfrm>
    </dsp:sp>
    <dsp:sp modelId="{2775E175-12DF-4F4E-99EB-E9B309062BCA}">
      <dsp:nvSpPr>
        <dsp:cNvPr id="0" name=""/>
        <dsp:cNvSpPr/>
      </dsp:nvSpPr>
      <dsp:spPr>
        <a:xfrm>
          <a:off x="0" y="1095523"/>
          <a:ext cx="9572625" cy="8750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B3A976-3576-41EB-B04A-EB8A5AED3B24}">
      <dsp:nvSpPr>
        <dsp:cNvPr id="0" name=""/>
        <dsp:cNvSpPr/>
      </dsp:nvSpPr>
      <dsp:spPr>
        <a:xfrm>
          <a:off x="264698" y="1292407"/>
          <a:ext cx="481270" cy="4812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150C06-0DEA-4BD9-A083-EEF428310647}">
      <dsp:nvSpPr>
        <dsp:cNvPr id="0" name=""/>
        <dsp:cNvSpPr/>
      </dsp:nvSpPr>
      <dsp:spPr>
        <a:xfrm>
          <a:off x="1010668" y="1095523"/>
          <a:ext cx="8561956" cy="875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608" tIns="92608" rIns="92608" bIns="926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 err="1">
              <a:solidFill>
                <a:schemeClr val="tx2"/>
              </a:solidFill>
            </a:rPr>
            <a:t>Strategy</a:t>
          </a:r>
          <a:r>
            <a:rPr lang="de-DE" sz="2200" kern="1200" dirty="0">
              <a:solidFill>
                <a:schemeClr val="tx2"/>
              </a:solidFill>
            </a:rPr>
            <a:t>-Plan-Ready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1010668" y="1095523"/>
        <a:ext cx="8561956" cy="875037"/>
      </dsp:txXfrm>
    </dsp:sp>
    <dsp:sp modelId="{26A7A420-92A3-4D78-9E07-8103EBB97CBE}">
      <dsp:nvSpPr>
        <dsp:cNvPr id="0" name=""/>
        <dsp:cNvSpPr/>
      </dsp:nvSpPr>
      <dsp:spPr>
        <a:xfrm>
          <a:off x="0" y="2189321"/>
          <a:ext cx="9572625" cy="8750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A5C49-C7D0-48F8-8FAB-66C391E5057C}">
      <dsp:nvSpPr>
        <dsp:cNvPr id="0" name=""/>
        <dsp:cNvSpPr/>
      </dsp:nvSpPr>
      <dsp:spPr>
        <a:xfrm>
          <a:off x="264698" y="2386204"/>
          <a:ext cx="481270" cy="48127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E3A2B9-9FFA-4D2C-9A5E-BD0D01AD92A5}">
      <dsp:nvSpPr>
        <dsp:cNvPr id="0" name=""/>
        <dsp:cNvSpPr/>
      </dsp:nvSpPr>
      <dsp:spPr>
        <a:xfrm>
          <a:off x="1010668" y="2189321"/>
          <a:ext cx="8561956" cy="875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608" tIns="92608" rIns="92608" bIns="926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 err="1">
              <a:solidFill>
                <a:schemeClr val="tx2"/>
              </a:solidFill>
            </a:rPr>
            <a:t>Governance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1010668" y="2189321"/>
        <a:ext cx="8561956" cy="875037"/>
      </dsp:txXfrm>
    </dsp:sp>
    <dsp:sp modelId="{DB76B4BB-CBA4-4211-A1F5-65598FA132C6}">
      <dsp:nvSpPr>
        <dsp:cNvPr id="0" name=""/>
        <dsp:cNvSpPr/>
      </dsp:nvSpPr>
      <dsp:spPr>
        <a:xfrm>
          <a:off x="0" y="3283118"/>
          <a:ext cx="9572625" cy="8750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6F02AF-ECE6-4D69-9E35-ED574A0F1E7F}">
      <dsp:nvSpPr>
        <dsp:cNvPr id="0" name=""/>
        <dsp:cNvSpPr/>
      </dsp:nvSpPr>
      <dsp:spPr>
        <a:xfrm>
          <a:off x="264698" y="3480002"/>
          <a:ext cx="481270" cy="48127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F7D51D-BE50-41E6-AECB-F215EDB45674}">
      <dsp:nvSpPr>
        <dsp:cNvPr id="0" name=""/>
        <dsp:cNvSpPr/>
      </dsp:nvSpPr>
      <dsp:spPr>
        <a:xfrm>
          <a:off x="1010668" y="3283118"/>
          <a:ext cx="8561956" cy="875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608" tIns="92608" rIns="92608" bIns="926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 err="1">
              <a:solidFill>
                <a:schemeClr val="tx2"/>
              </a:solidFill>
            </a:rPr>
            <a:t>Migrate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1010668" y="3283118"/>
        <a:ext cx="8561956" cy="8750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FDB7B-8DB8-4A3A-95C8-7102BBC9A9E1}" type="datetime8">
              <a:rPr lang="en-US" smtClean="0">
                <a:latin typeface="Segoe UI" pitchFamily="34" charset="0"/>
              </a:rPr>
              <a:t>1/20/2020 12:26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‹Nr.›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jpg>
</file>

<file path=ppt/media/image11.jpg>
</file>

<file path=ppt/media/image12.png>
</file>

<file path=ppt/media/image13.png>
</file>

<file path=ppt/media/image16.jpeg>
</file>

<file path=ppt/media/image17.jpeg>
</file>

<file path=ppt/media/image18.jpeg>
</file>

<file path=ppt/media/image20.jpeg>
</file>

<file path=ppt/media/image21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0.svg>
</file>

<file path=ppt/media/image31.png>
</file>

<file path=ppt/media/image4.tiff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1/20/2020 12:26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219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341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82359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1/20/2020 12:26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6030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For each of these questions, assume the Cloud Adoption Team and Cloud Governance Team are in the room for planning discussions. 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82349" marR="0" lvl="0" indent="0" algn="l" defTabSz="93145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8CAF-ED4A-48B5-B365-EB5B674553D1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1/20/2020 12:26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9170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For each of these questions, assume the Cloud Adoption Team and Cloud Governance Team are in the room for planning discussions. 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82349" marR="0" lvl="0" indent="0" algn="l" defTabSz="93145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8CAF-ED4A-48B5-B365-EB5B674553D1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1/20/2020 12:26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188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614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1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4113C26-A8A0-4F58-A696-C6742A57B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946" y="3090314"/>
            <a:ext cx="9823498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Microsoft Azure 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85F1894-96E2-48F0-A169-FCB4C6B3E9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4162" y="4944165"/>
            <a:ext cx="9795376" cy="76020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81923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60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FF16C0-0541-41AD-98F7-A469609E8D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5139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1.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95171A5B-905D-4832-B11A-13594619F33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27288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2.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DDBE933A-166C-4934-8425-2A89AAA211E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89438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3.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171069D2-CF68-4D89-9134-20A61AFA10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54763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4.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77858A5B-7408-41FF-9369-C0F9B773A30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02625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5.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AF637A76-D1E1-49A2-AF33-3521BBC721C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269538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6.</a:t>
            </a:r>
          </a:p>
        </p:txBody>
      </p:sp>
      <p:sp>
        <p:nvSpPr>
          <p:cNvPr id="23" name="Footer Placeholder 14">
            <a:extLst>
              <a:ext uri="{FF2B5EF4-FFF2-40B4-BE49-F238E27FC236}">
                <a16:creationId xmlns:a16="http://schemas.microsoft.com/office/drawing/2014/main" id="{CDC19876-13E5-1847-AE6E-14EA37A9CE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45306977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95231FD8-80B3-7243-A07F-7383027E4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410718743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spc="-50" baseline="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41926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5">
            <a:extLst>
              <a:ext uri="{FF2B5EF4-FFF2-40B4-BE49-F238E27FC236}">
                <a16:creationId xmlns:a16="http://schemas.microsoft.com/office/drawing/2014/main" id="{60388DA1-8C2D-4FFD-88BD-DE4D7CEFD0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spc="-50" baseline="0" dirty="0">
                <a:solidFill>
                  <a:schemeClr val="tx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83504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31D123-CA1A-4568-88C8-6B1287D07E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5138" y="2410676"/>
            <a:ext cx="4919662" cy="270163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E56201C-07C6-4B48-97C5-8ACFF3D0A9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1960860"/>
            <a:ext cx="4919661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</a:t>
            </a:r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id="{7397557A-B9E9-4375-BD93-C4F91A780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</a:t>
            </a:r>
          </a:p>
        </p:txBody>
      </p:sp>
    </p:spTree>
    <p:extLst>
      <p:ext uri="{BB962C8B-B14F-4D97-AF65-F5344CB8AC3E}">
        <p14:creationId xmlns:p14="http://schemas.microsoft.com/office/powerpoint/2010/main" val="251874128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201863"/>
            <a:ext cx="3690937" cy="25908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201863"/>
            <a:ext cx="3679825" cy="2590800"/>
          </a:xfrm>
          <a:blipFill>
            <a:blip r:embed="rId3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201863"/>
            <a:ext cx="3695700" cy="2590800"/>
          </a:xfrm>
          <a:blipFill>
            <a:blip r:embed="rId4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>
                <a:solidFill>
                  <a:schemeClr val="tx2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>
                <a:solidFill>
                  <a:schemeClr val="tx2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4" name="Footer Placeholder 14">
            <a:extLst>
              <a:ext uri="{FF2B5EF4-FFF2-40B4-BE49-F238E27FC236}">
                <a16:creationId xmlns:a16="http://schemas.microsoft.com/office/drawing/2014/main" id="{3B5B741A-7576-5149-903B-7C99768D8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54089618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B95F29-56C3-4C85-A12B-0B0BE769E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33900" y="426474"/>
            <a:ext cx="7902575" cy="65680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1079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Large 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522101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 spc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34476FE-7091-4DE7-A55E-3EF5A6569A7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85449" y="1562100"/>
            <a:ext cx="5951026" cy="441166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id="{91B60D61-6FC1-0E45-8A2E-51410A6C6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56932621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99DE98C-91A8-4163-A280-8BB561692C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33900" y="426474"/>
            <a:ext cx="7902575" cy="6568052"/>
          </a:xfrm>
          <a:prstGeom prst="rect">
            <a:avLst/>
          </a:prstGeom>
        </p:spPr>
      </p:pic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784CA30E-A92E-4E40-944A-73B1CF9EEE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85449" y="1562100"/>
            <a:ext cx="5951026" cy="441166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D17D4B4-B6B9-4273-ACCB-7A5ED46F35A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6849" y="2040568"/>
            <a:ext cx="1727200" cy="3047886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B204BE2-B985-4315-8D5B-9C54B1074D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33638" y="2040568"/>
            <a:ext cx="1727200" cy="3047886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89045D2-7C49-4F5C-A376-228A5A2B01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10" name="Footer Placeholder 14">
            <a:extLst>
              <a:ext uri="{FF2B5EF4-FFF2-40B4-BE49-F238E27FC236}">
                <a16:creationId xmlns:a16="http://schemas.microsoft.com/office/drawing/2014/main" id="{E48FC59D-3F2F-9746-A309-EDC9968BC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85303834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CDB1EA-72FB-46B3-89D4-DEE1F2EF72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953" y="496641"/>
            <a:ext cx="11087895" cy="64978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  <p:sp>
        <p:nvSpPr>
          <p:cNvPr id="8" name="Picture Placeholder 11">
            <a:extLst>
              <a:ext uri="{FF2B5EF4-FFF2-40B4-BE49-F238E27FC236}">
                <a16:creationId xmlns:a16="http://schemas.microsoft.com/office/drawing/2014/main" id="{0473E679-3B6D-497A-A0F6-454C968B760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339975" y="1633858"/>
            <a:ext cx="7832726" cy="440531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C171A6F7-E2D5-4545-B545-35D9AA4D13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4094364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1989614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73763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 spc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73763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spc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1989614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1989614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B6B82-41EF-4F96-AC4D-4B6DF0A1F5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5134" y="5783263"/>
            <a:ext cx="3702053" cy="199692"/>
          </a:xfrm>
        </p:spPr>
        <p:txBody>
          <a:bodyPr tIns="0"/>
          <a:lstStyle>
            <a:lvl1pPr>
              <a:defRPr lang="en-US" sz="1000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Caption title Segoe bold 10/12.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4EEFC93-5F54-47F0-9569-BECC76A76C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0549" y="5783263"/>
            <a:ext cx="3702053" cy="199692"/>
          </a:xfrm>
        </p:spPr>
        <p:txBody>
          <a:bodyPr tIns="0"/>
          <a:lstStyle>
            <a:lvl1pPr>
              <a:defRPr lang="en-US" sz="1000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Caption title Segoe bold 10/12. 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5EDACCCB-301A-4273-9EA6-AD055BB5B0A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02624" y="5783263"/>
            <a:ext cx="3702053" cy="199692"/>
          </a:xfrm>
        </p:spPr>
        <p:txBody>
          <a:bodyPr tIns="0"/>
          <a:lstStyle>
            <a:lvl1pPr>
              <a:defRPr lang="en-US" sz="1000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Caption title Segoe bold 10/12. 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37057046-E219-41F6-8045-1E763292CB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02624" y="5973763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spc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592F5440-0E12-0F44-ACE7-3C2064AE3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34531664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162" y="4944165"/>
            <a:ext cx="9801726" cy="683264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560" y="3090314"/>
            <a:ext cx="9823498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Microsoft 365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29" y="483228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201862"/>
            <a:ext cx="11533187" cy="415988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8FFE576D-7F23-5D49-98BE-F31E67401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2764159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medium te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/>
        </p:nvSpPr>
        <p:spPr bwMode="blackWhite">
          <a:xfrm>
            <a:off x="463277" y="6579623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C370E04-F3D7-44F1-9863-6604D12FE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1882011"/>
            <a:ext cx="7604125" cy="1502728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300"/>
              </a:spcAft>
              <a:defRPr sz="2600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443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dark gra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C370E04-F3D7-44F1-9863-6604D12FE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1882011"/>
            <a:ext cx="7604125" cy="1502728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300"/>
              </a:spcAft>
              <a:defRPr sz="2600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0AFD6FAE-B215-4CF5-A1C7-AE7803BB4E41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63277" y="6579623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254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52465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1211265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399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040066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40" y="3770249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Optional (City, State or venue)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90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327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434712" cy="6994525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 bwMode="auto">
          <a:xfrm>
            <a:off x="273049" y="2125661"/>
            <a:ext cx="6400801" cy="3657600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1" tIns="146281" rIns="182851" bIns="14628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4" y="2119177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4799" spc="-100" baseline="0">
                <a:gradFill>
                  <a:gsLst>
                    <a:gs pos="91720">
                      <a:srgbClr val="FFFFFF"/>
                    </a:gs>
                    <a:gs pos="75796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2" y="3954463"/>
            <a:ext cx="6402388" cy="669138"/>
          </a:xfrm>
          <a:noFill/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91720">
                      <a:srgbClr val="FFFFFF"/>
                    </a:gs>
                    <a:gs pos="75796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3" name="MS logo white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90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48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7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90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312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81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799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5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199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574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90" y="479425"/>
            <a:ext cx="1451843" cy="310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39665" y="1"/>
            <a:ext cx="6995047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1367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11888786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560" indent="0">
              <a:buNone/>
              <a:defRPr/>
            </a:lvl2pPr>
            <a:lvl3pPr marL="457117" indent="0">
              <a:buNone/>
              <a:defRPr/>
            </a:lvl3pPr>
            <a:lvl4pPr marL="685677" indent="0">
              <a:buNone/>
              <a:defRPr/>
            </a:lvl4pPr>
            <a:lvl5pPr marL="91423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2033617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4" y="1211289"/>
            <a:ext cx="11888786" cy="23117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086648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436475" cy="6994526"/>
            <a:chOff x="0" y="-1"/>
            <a:chExt cx="12436475" cy="699452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4975" y="2170631"/>
            <a:ext cx="7627938" cy="365760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18C12CA-FF1E-41F6-84F9-03ED0B84E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0562" y="4584725"/>
            <a:ext cx="6637838" cy="683264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6A627AC-F0E8-4823-99FD-AD035C641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960" y="2730874"/>
            <a:ext cx="6696440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Microsoft 365 title or event name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81923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00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2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1" b="0">
                <a:latin typeface="+mn-lt"/>
              </a:defRPr>
            </a:lvl1pPr>
            <a:lvl2pPr marL="255542" indent="0">
              <a:buFont typeface="Wingdings" panose="05000000000000000000" pitchFamily="2" charset="2"/>
              <a:buNone/>
              <a:defRPr sz="2400" b="0"/>
            </a:lvl2pPr>
            <a:lvl3pPr marL="450768" indent="0">
              <a:buFont typeface="Wingdings" panose="05000000000000000000" pitchFamily="2" charset="2"/>
              <a:buNone/>
              <a:tabLst/>
              <a:defRPr sz="2200" b="0"/>
            </a:lvl3pPr>
            <a:lvl4pPr marL="652343" indent="0">
              <a:buFont typeface="Wingdings" panose="05000000000000000000" pitchFamily="2" charset="2"/>
              <a:buNone/>
              <a:defRPr sz="2200" b="0"/>
            </a:lvl4pPr>
            <a:lvl5pPr marL="853921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90"/>
            <a:ext cx="5486399" cy="251122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42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768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343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3921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257" marR="0" lvl="0" indent="-514257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257" marR="0" lvl="1" indent="-514257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257" marR="0" lvl="2" indent="-514257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257" marR="0" lvl="3" indent="-514257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257" marR="0" lvl="4" indent="-514257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399867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2" y="1211287"/>
            <a:ext cx="5486399" cy="2157514"/>
          </a:xfrm>
        </p:spPr>
        <p:txBody>
          <a:bodyPr wrap="square">
            <a:spAutoFit/>
          </a:bodyPr>
          <a:lstStyle>
            <a:lvl1pPr marL="231732" indent="-231732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1" b="0">
                <a:latin typeface="+mn-lt"/>
              </a:defRPr>
            </a:lvl1pPr>
            <a:lvl2pPr marL="426961" indent="-171419">
              <a:buFont typeface="Wingdings" panose="05000000000000000000" pitchFamily="2" charset="2"/>
              <a:buChar char=""/>
              <a:defRPr sz="2400" b="0"/>
            </a:lvl2pPr>
            <a:lvl3pPr marL="639648" indent="-188878">
              <a:buFont typeface="Wingdings" panose="05000000000000000000" pitchFamily="2" charset="2"/>
              <a:buChar char=""/>
              <a:tabLst/>
              <a:defRPr sz="2200" b="0"/>
            </a:lvl3pPr>
            <a:lvl4pPr marL="828526" indent="-176182">
              <a:buFont typeface="Wingdings" panose="05000000000000000000" pitchFamily="2" charset="2"/>
              <a:buChar char=""/>
              <a:defRPr sz="2200" b="0"/>
            </a:lvl4pPr>
            <a:lvl5pPr marL="1023753" indent="-16983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90"/>
            <a:ext cx="5486399" cy="2511229"/>
          </a:xfrm>
        </p:spPr>
        <p:txBody>
          <a:bodyPr wrap="square">
            <a:spAutoFit/>
          </a:bodyPr>
          <a:lstStyle>
            <a:lvl1pPr marL="287285" indent="-287285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380" indent="-342838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607" indent="-342838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182" indent="-342838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760" indent="-342838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32" marR="0" lvl="0" indent="-231732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32" marR="0" lvl="1" indent="-231732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32" marR="0" lvl="2" indent="-231732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32" marR="0" lvl="3" indent="-231732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32" marR="0" lvl="4" indent="-231732" algn="l" defTabSz="932574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83453726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8366446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1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10058402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034225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1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98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500969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4"/>
            <a:ext cx="11887201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93322556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4"/>
            <a:ext cx="11887201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350996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3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7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4" y="1"/>
            <a:ext cx="6995161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347939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E81815-067F-410F-974E-BB8E848F4BF3}"/>
              </a:ext>
            </a:extLst>
          </p:cNvPr>
          <p:cNvSpPr/>
          <p:nvPr userDrawn="1"/>
        </p:nvSpPr>
        <p:spPr bwMode="auto">
          <a:xfrm>
            <a:off x="0" y="0"/>
            <a:ext cx="12436475" cy="93260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73035" tIns="149214" rIns="186519" bIns="1492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95103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08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28645F7-4025-480F-B6AB-B6D3F3865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030"/>
            <a:ext cx="12436475" cy="917575"/>
          </a:xfrm>
        </p:spPr>
        <p:txBody>
          <a:bodyPr lIns="365760" anchor="ctr" anchorCtr="0"/>
          <a:lstStyle>
            <a:lvl1pPr>
              <a:defRPr sz="408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1263718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E81815-067F-410F-974E-BB8E848F4BF3}"/>
              </a:ext>
            </a:extLst>
          </p:cNvPr>
          <p:cNvSpPr/>
          <p:nvPr userDrawn="1"/>
        </p:nvSpPr>
        <p:spPr bwMode="auto">
          <a:xfrm>
            <a:off x="0" y="0"/>
            <a:ext cx="12436475" cy="93260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73035" tIns="149214" rIns="186519" bIns="1492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95103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08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28645F7-4025-480F-B6AB-B6D3F3865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030"/>
            <a:ext cx="12436475" cy="917575"/>
          </a:xfrm>
        </p:spPr>
        <p:txBody>
          <a:bodyPr lIns="365760" anchor="ctr" anchorCtr="0"/>
          <a:lstStyle>
            <a:lvl1pPr>
              <a:defRPr sz="408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254701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436475" cy="6994526"/>
            <a:chOff x="0" y="-1"/>
            <a:chExt cx="12436475" cy="69945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7277" y="2204497"/>
            <a:ext cx="7627938" cy="36576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718C12CA-FF1E-41F6-84F9-03ED0B84E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0562" y="4584725"/>
            <a:ext cx="6637838" cy="738664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6A627AC-F0E8-4823-99FD-AD035C641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960" y="2730874"/>
            <a:ext cx="6696440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Microsoft 365 title or event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81923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062239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E81815-067F-410F-974E-BB8E848F4BF3}"/>
              </a:ext>
            </a:extLst>
          </p:cNvPr>
          <p:cNvSpPr/>
          <p:nvPr userDrawn="1"/>
        </p:nvSpPr>
        <p:spPr bwMode="auto">
          <a:xfrm>
            <a:off x="0" y="0"/>
            <a:ext cx="12436475" cy="9326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73035" tIns="149214" rIns="186519" bIns="1492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3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120505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2140884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14D0E07-D18D-4895-AF73-40F91FAC15A8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46025" y="6458715"/>
            <a:ext cx="1433725" cy="307759"/>
            <a:chOff x="457200" y="1643393"/>
            <a:chExt cx="4492753" cy="96454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D0B1254-D563-4ADD-897C-DBA15B3B3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4DC3BAF1-5A2B-412D-8E5A-9928ECEB2DD7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57310969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57477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1" tIns="46631" rIns="46631" bIns="466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304" fontAlgn="base">
              <a:spcBef>
                <a:spcPct val="0"/>
              </a:spcBef>
              <a:spcAft>
                <a:spcPct val="0"/>
              </a:spcAft>
            </a:pPr>
            <a:endParaRPr lang="en-US" sz="18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60"/>
            <a:ext cx="11887199" cy="2270177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501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8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72673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1999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1" tIns="182851" rIns="182851" bIns="182851" numCol="1" anchor="t" anchorCtr="0" compatLnSpc="1">
            <a:prstTxWarp prst="textNoShape">
              <a:avLst/>
            </a:prstTxWarp>
            <a:spAutoFit/>
          </a:bodyPr>
          <a:lstStyle/>
          <a:p>
            <a:pPr defTabSz="932122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90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833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2"/>
            <a:ext cx="11887201" cy="2443746"/>
          </a:xfrm>
          <a:prstGeom prst="rect">
            <a:avLst/>
          </a:prstGeom>
        </p:spPr>
        <p:txBody>
          <a:bodyPr/>
          <a:lstStyle>
            <a:lvl1pPr marL="290460" indent="-290460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7" indent="-280939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57" indent="-290460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17" indent="-22856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75" indent="-22856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4625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E81815-067F-410F-974E-BB8E848F4BF3}"/>
              </a:ext>
            </a:extLst>
          </p:cNvPr>
          <p:cNvSpPr/>
          <p:nvPr userDrawn="1"/>
        </p:nvSpPr>
        <p:spPr bwMode="auto">
          <a:xfrm>
            <a:off x="0" y="0"/>
            <a:ext cx="12436475" cy="93260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72983" tIns="149194" rIns="186491" bIns="14919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95085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08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28645F7-4025-480F-B6AB-B6D3F3865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304"/>
            <a:ext cx="12436475" cy="565027"/>
          </a:xfrm>
        </p:spPr>
        <p:txBody>
          <a:bodyPr lIns="365760" anchor="ctr" anchorCtr="0"/>
          <a:lstStyle>
            <a:lvl1pPr>
              <a:defRPr sz="408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0435250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1" cy="2308196"/>
          </a:xfrm>
        </p:spPr>
        <p:txBody>
          <a:bodyPr>
            <a:spAutoFit/>
          </a:bodyPr>
          <a:lstStyle>
            <a:lvl1pPr>
              <a:defRPr sz="35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269223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vent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1E0B2C-776D-492F-ADF0-E4E62E8264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938"/>
            <a:ext cx="12436475" cy="69945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FA058D-0079-44D3-A884-D138C25A49B7}"/>
              </a:ext>
            </a:extLst>
          </p:cNvPr>
          <p:cNvSpPr/>
          <p:nvPr userDrawn="1"/>
        </p:nvSpPr>
        <p:spPr bwMode="auto">
          <a:xfrm>
            <a:off x="2" y="2"/>
            <a:ext cx="9952037" cy="6994525"/>
          </a:xfrm>
          <a:prstGeom prst="rect">
            <a:avLst/>
          </a:prstGeom>
          <a:gradFill flip="none" rotWithShape="1">
            <a:gsLst>
              <a:gs pos="46000">
                <a:srgbClr val="000000">
                  <a:alpha val="63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46474" y="4608888"/>
            <a:ext cx="6386218" cy="926866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Speaker Name</a:t>
            </a:r>
          </a:p>
          <a:p>
            <a:pPr lvl="0"/>
            <a:r>
              <a:rPr lang="en-US"/>
              <a:t>Date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31891" y="3444336"/>
            <a:ext cx="6401694" cy="844270"/>
          </a:xfrm>
        </p:spPr>
        <p:txBody>
          <a:bodyPr anchor="b"/>
          <a:lstStyle>
            <a:lvl1pPr marL="0" indent="0">
              <a:buNone/>
              <a:defRPr lang="en-US" sz="4399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5pPr>
              <a:defRPr/>
            </a:lvl5pPr>
          </a:lstStyle>
          <a:p>
            <a:pPr marL="0" marR="0" lvl="0" indent="0" algn="l" defTabSz="932481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1199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Presentation Title Here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ADCFDCD-A210-4674-963D-EC1B95685E7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775" y="248393"/>
            <a:ext cx="1661819" cy="61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6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1192213"/>
            <a:ext cx="3690937" cy="917575"/>
          </a:xfrm>
        </p:spPr>
        <p:txBody>
          <a:bodyPr lIns="0" tIns="0" rIns="0" bIns="0"/>
          <a:lstStyle>
            <a:lvl1pPr>
              <a:defRPr sz="18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1192213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spcAft>
                <a:spcPts val="500"/>
              </a:spcAft>
              <a:buNone/>
              <a:defRPr sz="1800" spc="0" baseline="0">
                <a:solidFill>
                  <a:schemeClr val="tx2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5D44EBAA-1080-2641-A084-EB6038C6BC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167238818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1" cy="2363596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588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title blue"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51E9DCD3-357B-4AF7-BDD2-18E09F714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8" y="1207899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398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396" rtl="0" eaLnBrk="1" latinLnBrk="0" hangingPunct="1">
              <a:lnSpc>
                <a:spcPts val="5598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4E73804-9B47-4D7E-8A36-A9DB54B0F2BB}"/>
              </a:ext>
            </a:extLst>
          </p:cNvPr>
          <p:cNvGrpSpPr/>
          <p:nvPr userDrawn="1"/>
        </p:nvGrpSpPr>
        <p:grpSpPr>
          <a:xfrm>
            <a:off x="445130" y="6558969"/>
            <a:ext cx="11553196" cy="98880"/>
            <a:chOff x="445128" y="6559056"/>
            <a:chExt cx="11553197" cy="9888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E555FE-1A25-470F-9400-806E2FDA6E45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6183" cy="9888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tx1"/>
                  </a:solidFill>
                </a:rPr>
                <a:t>© Microsoft Corporation</a:t>
              </a:r>
              <a:endParaRPr lang="en-US" sz="800">
                <a:solidFill>
                  <a:schemeClr val="tx1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DAB30E-A5BE-4BDE-8420-731E8A2CBAB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12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9691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41" y="295277"/>
            <a:ext cx="11889564" cy="62207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987091"/>
            <a:ext cx="11887201" cy="1954704"/>
          </a:xfrm>
        </p:spPr>
        <p:txBody>
          <a:bodyPr/>
          <a:lstStyle>
            <a:lvl1pPr marL="0" indent="0">
              <a:buNone/>
              <a:defRPr sz="2000">
                <a:solidFill>
                  <a:schemeClr val="accent5"/>
                </a:solidFill>
                <a:latin typeface="+mn-lt"/>
              </a:defRPr>
            </a:lvl1pPr>
            <a:lvl2pPr marL="0" indent="0">
              <a:buFontTx/>
              <a:buNone/>
              <a:defRPr sz="2000"/>
            </a:lvl2pPr>
            <a:lvl3pPr marL="228602" indent="0">
              <a:buNone/>
              <a:defRPr/>
            </a:lvl3pPr>
            <a:lvl4pPr marL="457206" indent="0">
              <a:buNone/>
              <a:defRPr/>
            </a:lvl4pPr>
            <a:lvl5pPr marL="68580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4988117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5">
            <a:extLst>
              <a:ext uri="{FF2B5EF4-FFF2-40B4-BE49-F238E27FC236}">
                <a16:creationId xmlns:a16="http://schemas.microsoft.com/office/drawing/2014/main" id="{60388DA1-8C2D-4FFD-88BD-DE4D7CEFD0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9" y="960440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799" spc="-50" baseline="0" dirty="0">
                <a:solidFill>
                  <a:schemeClr val="tx1"/>
                </a:solidFill>
              </a:defRPr>
            </a:lvl1pPr>
          </a:lstStyle>
          <a:p>
            <a:pPr marL="0" lvl="0">
              <a:lnSpc>
                <a:spcPts val="5599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417693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whit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think-cell Slide" r:id="rId4" imgW="378" imgH="379" progId="TCLayout.ActiveDocument.1">
                  <p:embed/>
                </p:oleObj>
              </mc:Choice>
              <mc:Fallback>
                <p:oleObj name="think-cell Slide" r:id="rId4" imgW="378" imgH="379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45573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1079"/>
            <a:ext cx="11533187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 spc="0">
                <a:solidFill>
                  <a:schemeClr val="tx1"/>
                </a:solidFill>
                <a:latin typeface="+mj-lt"/>
              </a:defRPr>
            </a:lvl1pPr>
            <a:lvl2pPr marL="0" indent="0">
              <a:lnSpc>
                <a:spcPts val="2400"/>
              </a:lnSpc>
              <a:buNone/>
              <a:defRPr spc="0"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</a:t>
            </a:r>
            <a:r>
              <a:rPr lang="en-US" dirty="0" err="1"/>
              <a:t>Semibold</a:t>
            </a:r>
            <a:r>
              <a:rPr lang="en-US" dirty="0"/>
              <a:t> 20/24</a:t>
            </a:r>
          </a:p>
          <a:p>
            <a:pPr lvl="1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446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0" spc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 spc="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39603"/>
            <a:ext cx="11533187" cy="338554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 spc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000" spc="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0" indent="0">
              <a:lnSpc>
                <a:spcPct val="100000"/>
              </a:lnSpc>
              <a:buNone/>
              <a:defRPr/>
            </a:lvl5pPr>
          </a:lstStyle>
          <a:p>
            <a:pPr lvl="4"/>
            <a:r>
              <a:rPr lang="en-US" dirty="0"/>
              <a:t>Small caption: Segoe UI Bold 10/12</a:t>
            </a:r>
          </a:p>
          <a:p>
            <a:pPr lvl="1"/>
            <a:r>
              <a:rPr lang="en-US" dirty="0"/>
              <a:t>Small caption Segoe Regular 10/12</a:t>
            </a:r>
          </a:p>
        </p:txBody>
      </p:sp>
      <p:sp>
        <p:nvSpPr>
          <p:cNvPr id="9" name="Footer Placeholder 14">
            <a:extLst>
              <a:ext uri="{FF2B5EF4-FFF2-40B4-BE49-F238E27FC236}">
                <a16:creationId xmlns:a16="http://schemas.microsoft.com/office/drawing/2014/main" id="{792CEBAD-C5CC-0544-9FE5-B0B00445B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82208845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0860"/>
            <a:ext cx="9572625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67598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3383CEA-4FEB-4C9E-B7D6-3B36BC8EB7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05042" y="3214124"/>
            <a:ext cx="3690937" cy="267598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5007055-7118-477F-B301-DB401591FA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3383" y="3214124"/>
            <a:ext cx="3690937" cy="267598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9" name="Footer Placeholder 14">
            <a:extLst>
              <a:ext uri="{FF2B5EF4-FFF2-40B4-BE49-F238E27FC236}">
                <a16:creationId xmlns:a16="http://schemas.microsoft.com/office/drawing/2014/main" id="{5E8D43B7-8257-D84A-AC54-1B6FD26315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69385498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39B6D-21AF-485C-B606-D6EA248988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5138" y="2410676"/>
            <a:ext cx="3690937" cy="248362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0D85DDD-B7EA-4D73-BA98-A5ACF1DB2D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9438" y="2410676"/>
            <a:ext cx="3690937" cy="248362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138E79E6-9873-FD4B-AE77-547F8559AE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111839620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474281" y="1631570"/>
            <a:ext cx="3681793" cy="3161094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photo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25" name="Content Placeholder 15">
            <a:extLst>
              <a:ext uri="{FF2B5EF4-FFF2-40B4-BE49-F238E27FC236}">
                <a16:creationId xmlns:a16="http://schemas.microsoft.com/office/drawing/2014/main" id="{FF38BC9F-387A-498E-A040-4619A490AED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386263" y="1631570"/>
            <a:ext cx="3681793" cy="3161094"/>
          </a:xfrm>
          <a:blipFill>
            <a:blip r:embed="rId3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photo</a:t>
            </a:r>
          </a:p>
        </p:txBody>
      </p:sp>
      <p:sp>
        <p:nvSpPr>
          <p:cNvPr id="26" name="Content Placeholder 15">
            <a:extLst>
              <a:ext uri="{FF2B5EF4-FFF2-40B4-BE49-F238E27FC236}">
                <a16:creationId xmlns:a16="http://schemas.microsoft.com/office/drawing/2014/main" id="{EEF5E46D-3409-4544-8C4E-211F133E580F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307388" y="1631568"/>
            <a:ext cx="3681793" cy="3161095"/>
          </a:xfrm>
          <a:blipFill>
            <a:blip r:embed="rId4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photo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97742EC-5845-4BB1-84A3-00C1CF89012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94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CA59C6B7-B917-1840-9DE3-C34667871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66995485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26" Type="http://schemas.openxmlformats.org/officeDocument/2006/relationships/slideLayout" Target="../slideLayouts/slideLayout49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5" Type="http://schemas.openxmlformats.org/officeDocument/2006/relationships/slideLayout" Target="../slideLayouts/slideLayout48.xml"/><Relationship Id="rId33" Type="http://schemas.openxmlformats.org/officeDocument/2006/relationships/image" Target="../media/image14.emf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29" Type="http://schemas.openxmlformats.org/officeDocument/2006/relationships/slideLayout" Target="../slideLayouts/slideLayout52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47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46.xml"/><Relationship Id="rId28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31" Type="http://schemas.openxmlformats.org/officeDocument/2006/relationships/slideLayout" Target="../slideLayouts/slideLayout54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Relationship Id="rId27" Type="http://schemas.openxmlformats.org/officeDocument/2006/relationships/slideLayout" Target="../slideLayouts/slideLayout50.xml"/><Relationship Id="rId30" Type="http://schemas.openxmlformats.org/officeDocument/2006/relationships/slideLayout" Target="../slideLayouts/slideLayout53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5137" y="567457"/>
            <a:ext cx="11533187" cy="830020"/>
          </a:xfrm>
          <a:prstGeom prst="rect">
            <a:avLst/>
          </a:prstGeom>
        </p:spPr>
        <p:txBody>
          <a:bodyPr vert="horz" wrap="square" lIns="0" tIns="91440" rIns="146304" bIns="91440" rtlCol="0" anchor="t">
            <a:noAutofit/>
          </a:bodyPr>
          <a:lstStyle/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5137" y="1853742"/>
            <a:ext cx="11533187" cy="2369880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/>
          <a:p>
            <a:pPr lvl="0"/>
            <a:r>
              <a:rPr lang="en-US" dirty="0"/>
              <a:t>H2 Segoe UI </a:t>
            </a:r>
            <a:r>
              <a:rPr lang="en-US" dirty="0" err="1"/>
              <a:t>Semibold</a:t>
            </a:r>
            <a:r>
              <a:rPr lang="en-US" dirty="0"/>
              <a:t> 20/24</a:t>
            </a:r>
          </a:p>
          <a:p>
            <a:pPr lvl="1"/>
            <a:r>
              <a:rPr lang="en-US" dirty="0"/>
              <a:t>B1 Segoe UI Regular 20/24 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H3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3"/>
            <a:r>
              <a:rPr lang="en-US" dirty="0"/>
              <a:t>B2 Segoe UI Regular 14/18</a:t>
            </a:r>
          </a:p>
          <a:p>
            <a:pPr lvl="3"/>
            <a:endParaRPr lang="en-US" dirty="0"/>
          </a:p>
          <a:p>
            <a:pPr lvl="4"/>
            <a:r>
              <a:rPr lang="en-US" dirty="0"/>
              <a:t>H4 Segoe UI Bold 10/12</a:t>
            </a:r>
          </a:p>
          <a:p>
            <a:pPr lvl="6"/>
            <a:r>
              <a:rPr lang="en-US" dirty="0"/>
              <a:t>B3 Segoe UI Regular 10/12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99A560D-F2FE-428C-A24D-30E7600CC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21908" y="2898552"/>
            <a:ext cx="6979503" cy="118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2" r:id="rId1"/>
    <p:sldLayoutId id="2147484553" r:id="rId2"/>
    <p:sldLayoutId id="2147484555" r:id="rId3"/>
    <p:sldLayoutId id="2147484578" r:id="rId4"/>
    <p:sldLayoutId id="2147484556" r:id="rId5"/>
    <p:sldLayoutId id="2147484557" r:id="rId6"/>
    <p:sldLayoutId id="2147484558" r:id="rId7"/>
    <p:sldLayoutId id="2147484559" r:id="rId8"/>
    <p:sldLayoutId id="2147484560" r:id="rId9"/>
    <p:sldLayoutId id="2147484561" r:id="rId10"/>
    <p:sldLayoutId id="2147484562" r:id="rId11"/>
    <p:sldLayoutId id="2147484563" r:id="rId12"/>
    <p:sldLayoutId id="2147484564" r:id="rId13"/>
    <p:sldLayoutId id="2147484566" r:id="rId14"/>
    <p:sldLayoutId id="2147484567" r:id="rId15"/>
    <p:sldLayoutId id="2147484568" r:id="rId16"/>
    <p:sldLayoutId id="2147484577" r:id="rId17"/>
    <p:sldLayoutId id="2147484570" r:id="rId18"/>
    <p:sldLayoutId id="2147484571" r:id="rId19"/>
    <p:sldLayoutId id="2147484572" r:id="rId20"/>
    <p:sldLayoutId id="2147484576" r:id="rId21"/>
    <p:sldLayoutId id="2147484574" r:id="rId22"/>
    <p:sldLayoutId id="2147484579" r:id="rId23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41" y="295277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3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71797" y="3072301"/>
            <a:ext cx="6995160" cy="84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443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81" r:id="rId1"/>
    <p:sldLayoutId id="2147484582" r:id="rId2"/>
    <p:sldLayoutId id="2147484583" r:id="rId3"/>
    <p:sldLayoutId id="2147484584" r:id="rId4"/>
    <p:sldLayoutId id="2147484585" r:id="rId5"/>
    <p:sldLayoutId id="2147484586" r:id="rId6"/>
    <p:sldLayoutId id="2147484587" r:id="rId7"/>
    <p:sldLayoutId id="2147484588" r:id="rId8"/>
    <p:sldLayoutId id="2147484589" r:id="rId9"/>
    <p:sldLayoutId id="2147484590" r:id="rId10"/>
    <p:sldLayoutId id="2147484591" r:id="rId11"/>
    <p:sldLayoutId id="2147484592" r:id="rId12"/>
    <p:sldLayoutId id="2147484593" r:id="rId13"/>
    <p:sldLayoutId id="2147484594" r:id="rId14"/>
    <p:sldLayoutId id="2147484595" r:id="rId15"/>
    <p:sldLayoutId id="2147484596" r:id="rId16"/>
    <p:sldLayoutId id="2147484597" r:id="rId17"/>
    <p:sldLayoutId id="2147484598" r:id="rId18"/>
    <p:sldLayoutId id="2147484599" r:id="rId19"/>
    <p:sldLayoutId id="2147484600" r:id="rId20"/>
    <p:sldLayoutId id="2147484601" r:id="rId21"/>
    <p:sldLayoutId id="2147484602" r:id="rId22"/>
    <p:sldLayoutId id="2147484603" r:id="rId23"/>
    <p:sldLayoutId id="2147484604" r:id="rId24"/>
    <p:sldLayoutId id="2147484605" r:id="rId25"/>
    <p:sldLayoutId id="2147484606" r:id="rId26"/>
    <p:sldLayoutId id="2147484607" r:id="rId27"/>
    <p:sldLayoutId id="2147484608" r:id="rId28"/>
    <p:sldLayoutId id="2147484609" r:id="rId29"/>
    <p:sldLayoutId id="2147484610" r:id="rId30"/>
    <p:sldLayoutId id="2147484611" r:id="rId31"/>
  </p:sldLayoutIdLst>
  <p:transition>
    <p:fade/>
  </p:transition>
  <p:txStyles>
    <p:titleStyle>
      <a:lvl1pPr algn="l" defTabSz="932574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560" marR="0" indent="-228560" algn="l" defTabSz="93257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5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117" marR="0" indent="-228560" algn="l" defTabSz="93257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677" marR="0" indent="-228560" algn="l" defTabSz="93257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235" marR="0" indent="-228560" algn="l" defTabSz="93257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2795" marR="0" indent="-228560" algn="l" defTabSz="93257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78" indent="-233144" algn="l" defTabSz="93257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66" indent="-233144" algn="l" defTabSz="93257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53" indent="-233144" algn="l" defTabSz="93257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442" indent="-233144" algn="l" defTabSz="93257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7" algn="l" defTabSz="9325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74" algn="l" defTabSz="9325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61" algn="l" defTabSz="9325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48" algn="l" defTabSz="9325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36" algn="l" defTabSz="9325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722" algn="l" defTabSz="9325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009" algn="l" defTabSz="9325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98" algn="l" defTabSz="9325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sharepoint.com/teams/BrandCentral/Pages/Our-products-Azure-Elements.asp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hyperlink" Target="mailto:CEBrand@microsoft.com" TargetMode="External"/><Relationship Id="rId5" Type="http://schemas.openxmlformats.org/officeDocument/2006/relationships/hyperlink" Target="https://microsoft.sharepoint.com/teams/BrandCentral/Search/Pages/BCPhotographyResults.aspx?k=Photography#Default=%7B%22k%22%3A%22Photography%22%2C%22o%22%3A%5B%7B%22p%22%3A%22Created%22%2C%22d%22%3A1%7D%5D%2C%22r%22%3A%5B%7B%22n%22%3A%22RefinableS" TargetMode="External"/><Relationship Id="rId4" Type="http://schemas.openxmlformats.org/officeDocument/2006/relationships/hyperlink" Target="Azure%20Icon%20usage%20guidance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F1E1C9AA-0001-402F-B5EE-C47083BCC5A4}"/>
              </a:ext>
            </a:extLst>
          </p:cNvPr>
          <p:cNvGrpSpPr/>
          <p:nvPr/>
        </p:nvGrpSpPr>
        <p:grpSpPr>
          <a:xfrm>
            <a:off x="465139" y="4389919"/>
            <a:ext cx="11534449" cy="1963738"/>
            <a:chOff x="465139" y="4389919"/>
            <a:chExt cx="11534449" cy="196373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020F130-3E1C-450F-AD95-4294A3A079FC}"/>
                </a:ext>
              </a:extLst>
            </p:cNvPr>
            <p:cNvSpPr/>
            <p:nvPr/>
          </p:nvSpPr>
          <p:spPr bwMode="auto">
            <a:xfrm>
              <a:off x="465139" y="4389919"/>
              <a:ext cx="2689028" cy="1963738"/>
            </a:xfrm>
            <a:prstGeom prst="rect">
              <a:avLst/>
            </a:prstGeom>
            <a:solidFill>
              <a:srgbClr val="0078D4"/>
            </a:solidFill>
            <a:ln w="63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Blue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R0 G120 B212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Hex #0078D4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23F59C5-0F6D-441B-95BD-A9F7797F1C53}"/>
                </a:ext>
              </a:extLst>
            </p:cNvPr>
            <p:cNvSpPr/>
            <p:nvPr/>
          </p:nvSpPr>
          <p:spPr bwMode="auto">
            <a:xfrm>
              <a:off x="3154167" y="4389919"/>
              <a:ext cx="2827669" cy="1963737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Primary Rich Black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R0 G0 B0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Hex #000000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096CBE1-C719-4BFC-AFD6-230FAD340653}"/>
                </a:ext>
              </a:extLst>
            </p:cNvPr>
            <p:cNvSpPr/>
            <p:nvPr/>
          </p:nvSpPr>
          <p:spPr bwMode="auto">
            <a:xfrm>
              <a:off x="5983100" y="4389920"/>
              <a:ext cx="2782281" cy="1066384"/>
            </a:xfrm>
            <a:prstGeom prst="rect">
              <a:avLst/>
            </a:prstGeom>
            <a:solidFill>
              <a:schemeClr val="accent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accent3"/>
                  </a:solidFill>
                  <a:ea typeface="Segoe UI" pitchFamily="34" charset="0"/>
                  <a:cs typeface="Segoe UI" pitchFamily="34" charset="0"/>
                </a:rPr>
                <a:t>Accent Light Blue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accent3"/>
                  </a:solidFill>
                  <a:ea typeface="Segoe UI" pitchFamily="34" charset="0"/>
                  <a:cs typeface="Segoe UI" pitchFamily="34" charset="0"/>
                </a:rPr>
                <a:t>R80 G230 B255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accent3"/>
                  </a:solidFill>
                  <a:ea typeface="Segoe UI" pitchFamily="34" charset="0"/>
                  <a:cs typeface="Segoe UI" pitchFamily="34" charset="0"/>
                </a:rPr>
                <a:t>Hex #50E6FF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ADEFCC-C7C6-433B-8E60-5DC713466AB6}"/>
                </a:ext>
              </a:extLst>
            </p:cNvPr>
            <p:cNvSpPr/>
            <p:nvPr/>
          </p:nvSpPr>
          <p:spPr bwMode="auto">
            <a:xfrm>
              <a:off x="8764118" y="4389919"/>
              <a:ext cx="3234207" cy="682143"/>
            </a:xfrm>
            <a:prstGeom prst="rect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Dark Gray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R60 G60 B65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Hex #3C3C41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C25F56-F8C4-4BD8-852E-4F6C319D8F19}"/>
                </a:ext>
              </a:extLst>
            </p:cNvPr>
            <p:cNvSpPr/>
            <p:nvPr/>
          </p:nvSpPr>
          <p:spPr bwMode="auto">
            <a:xfrm>
              <a:off x="5983100" y="5456304"/>
              <a:ext cx="2781018" cy="8973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9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Primary White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R255 G255 B255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Hex #FFFFFF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DB20EA8-E40E-46A8-BC1F-EE29C4F96B83}"/>
                </a:ext>
              </a:extLst>
            </p:cNvPr>
            <p:cNvSpPr/>
            <p:nvPr/>
          </p:nvSpPr>
          <p:spPr bwMode="auto">
            <a:xfrm>
              <a:off x="8764117" y="5072062"/>
              <a:ext cx="3235471" cy="630818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b="1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Medium Gray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R117 G117 B122</a:t>
              </a:r>
            </a:p>
            <a:p>
              <a:pPr defTabSz="932472" fontAlgn="base">
                <a:spcBef>
                  <a:spcPct val="0"/>
                </a:spcBef>
                <a:spcAft>
                  <a:spcPts val="100"/>
                </a:spcAft>
              </a:pPr>
              <a:r>
                <a:rPr lang="en-US" sz="800" dirty="0">
                  <a:solidFill>
                    <a:schemeClr val="bg2"/>
                  </a:solidFill>
                  <a:ea typeface="Segoe UI" pitchFamily="34" charset="0"/>
                  <a:cs typeface="Segoe UI" pitchFamily="34" charset="0"/>
                </a:rPr>
                <a:t>Hex #75757A</a:t>
              </a:r>
            </a:p>
          </p:txBody>
        </p:sp>
      </p:grp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9BE5392-2C6D-4D50-BDCB-59B3DE004C7C}"/>
              </a:ext>
            </a:extLst>
          </p:cNvPr>
          <p:cNvSpPr txBox="1">
            <a:spLocks/>
          </p:cNvSpPr>
          <p:nvPr/>
        </p:nvSpPr>
        <p:spPr>
          <a:xfrm>
            <a:off x="452442" y="3948303"/>
            <a:ext cx="11584705" cy="492594"/>
          </a:xfrm>
          <a:prstGeom prst="rect">
            <a:avLst/>
          </a:prstGeom>
        </p:spPr>
        <p:txBody>
          <a:bodyPr lIns="0" tIns="0" rIns="0" bIns="0" numCol="1"/>
          <a:lstStyle>
            <a:lvl1pPr marL="224097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448193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8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72290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96386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b="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20483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lang="en-US" sz="16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371600" indent="-223838" algn="l" defTabSz="914367" rtl="0" eaLnBrk="1" latinLnBrk="0" hangingPunct="1">
              <a:spcBef>
                <a:spcPct val="20000"/>
              </a:spcBef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600" indent="-223838" algn="l" defTabSz="9334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30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Color usage for illustration and chart/graphs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1BCB881B-C6E3-4FFF-8679-6436C106212D}"/>
              </a:ext>
            </a:extLst>
          </p:cNvPr>
          <p:cNvSpPr txBox="1">
            <a:spLocks/>
          </p:cNvSpPr>
          <p:nvPr/>
        </p:nvSpPr>
        <p:spPr>
          <a:xfrm>
            <a:off x="454775" y="1995684"/>
            <a:ext cx="7280019" cy="1765776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spc="0" dirty="0">
                <a:latin typeface="+mn-lt"/>
              </a:rPr>
              <a:t>Below are some useful quick links.</a:t>
            </a:r>
          </a:p>
          <a:p>
            <a:pPr indent="-44"/>
            <a:r>
              <a:rPr lang="en-US" dirty="0">
                <a:latin typeface="+mn-lt"/>
                <a:hlinkClick r:id="rId3"/>
              </a:rPr>
              <a:t>Azure Brand Guidelines </a:t>
            </a:r>
            <a:endParaRPr lang="en-US" dirty="0">
              <a:latin typeface="+mn-lt"/>
            </a:endParaRPr>
          </a:p>
          <a:p>
            <a:pPr indent="-44"/>
            <a:r>
              <a:rPr lang="en-US" dirty="0">
                <a:latin typeface="+mn-lt"/>
                <a:hlinkClick r:id="rId4" action="ppaction://hlinkfile"/>
              </a:rPr>
              <a:t>Azure Icon Guidance</a:t>
            </a:r>
            <a:endParaRPr lang="en-US" dirty="0">
              <a:latin typeface="+mn-lt"/>
            </a:endParaRPr>
          </a:p>
          <a:p>
            <a:pPr indent="-44"/>
            <a:r>
              <a:rPr lang="en-US" dirty="0">
                <a:latin typeface="+mn-lt"/>
                <a:hlinkClick r:id="rId5"/>
              </a:rPr>
              <a:t>Azure photography</a:t>
            </a:r>
            <a:r>
              <a:rPr lang="en-US" dirty="0">
                <a:latin typeface="+mn-lt"/>
              </a:rPr>
              <a:t> (adding 75 new images this month)</a:t>
            </a:r>
          </a:p>
          <a:p>
            <a:pPr indent="-44"/>
            <a:r>
              <a:rPr lang="en-US" dirty="0">
                <a:latin typeface="+mn-lt"/>
                <a:hlinkClick r:id="rId5"/>
              </a:rPr>
              <a:t>Office and Firstline Worker photography </a:t>
            </a:r>
            <a:endParaRPr lang="en-US" dirty="0">
              <a:latin typeface="+mn-lt"/>
            </a:endParaRPr>
          </a:p>
          <a:p>
            <a:pPr indent="-44"/>
            <a:r>
              <a:rPr lang="en-US" dirty="0">
                <a:latin typeface="+mn-lt"/>
                <a:hlinkClick r:id="rId6"/>
              </a:rPr>
              <a:t>Contact C+E Brand</a:t>
            </a:r>
            <a:endParaRPr lang="en-US" dirty="0">
              <a:latin typeface="+mn-lt"/>
            </a:endParaRPr>
          </a:p>
          <a:p>
            <a:pPr indent="-44"/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422287-2649-49AB-9497-9CF22DF97A2F}"/>
              </a:ext>
            </a:extLst>
          </p:cNvPr>
          <p:cNvSpPr txBox="1"/>
          <p:nvPr/>
        </p:nvSpPr>
        <p:spPr>
          <a:xfrm>
            <a:off x="-1" y="0"/>
            <a:ext cx="12436476" cy="627864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Delete these slides before distribution. They are intended only for guidance. </a:t>
            </a:r>
          </a:p>
        </p:txBody>
      </p:sp>
      <p:sp>
        <p:nvSpPr>
          <p:cNvPr id="25" name="Title 2">
            <a:extLst>
              <a:ext uri="{FF2B5EF4-FFF2-40B4-BE49-F238E27FC236}">
                <a16:creationId xmlns:a16="http://schemas.microsoft.com/office/drawing/2014/main" id="{847E50B6-FA0E-4FF5-9DC3-1AC2AF6DCA01}"/>
              </a:ext>
            </a:extLst>
          </p:cNvPr>
          <p:cNvSpPr txBox="1">
            <a:spLocks/>
          </p:cNvSpPr>
          <p:nvPr/>
        </p:nvSpPr>
        <p:spPr>
          <a:xfrm>
            <a:off x="454775" y="979012"/>
            <a:ext cx="10168362" cy="1164674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150" baseline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pc="-50" dirty="0">
                <a:solidFill>
                  <a:schemeClr val="tx1"/>
                </a:solidFill>
              </a:rPr>
              <a:t>Welcome to the new Azure PowerPoint template</a:t>
            </a:r>
            <a:br>
              <a:rPr lang="en-US" dirty="0"/>
            </a:b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AD71E73-0671-4994-8F64-1CA0836B09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40500"/>
            <a:ext cx="11819049" cy="120651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Dynamics 365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B20EA8-E40E-46A8-BC1F-EE29C4F96B83}"/>
              </a:ext>
            </a:extLst>
          </p:cNvPr>
          <p:cNvSpPr/>
          <p:nvPr/>
        </p:nvSpPr>
        <p:spPr bwMode="auto">
          <a:xfrm>
            <a:off x="8764117" y="5703227"/>
            <a:ext cx="3234207" cy="650083"/>
          </a:xfrm>
          <a:prstGeom prst="rect">
            <a:avLst/>
          </a:prstGeom>
          <a:solidFill>
            <a:srgbClr val="EBEB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ts val="100"/>
              </a:spcAft>
            </a:pPr>
            <a:r>
              <a:rPr lang="en-US" sz="8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Light Gray</a:t>
            </a:r>
          </a:p>
          <a:p>
            <a:pPr defTabSz="932472" fontAlgn="base">
              <a:spcBef>
                <a:spcPct val="0"/>
              </a:spcBef>
              <a:spcAft>
                <a:spcPts val="100"/>
              </a:spcAft>
            </a:pPr>
            <a:r>
              <a:rPr lang="en-US" sz="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R235 G235 B235</a:t>
            </a:r>
          </a:p>
          <a:p>
            <a:pPr defTabSz="932472" fontAlgn="base">
              <a:spcBef>
                <a:spcPct val="0"/>
              </a:spcBef>
              <a:spcAft>
                <a:spcPts val="100"/>
              </a:spcAft>
            </a:pPr>
            <a:r>
              <a:rPr lang="en-US" sz="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Hex #EBEBEB</a:t>
            </a:r>
          </a:p>
        </p:txBody>
      </p:sp>
    </p:spTree>
    <p:extLst>
      <p:ext uri="{BB962C8B-B14F-4D97-AF65-F5344CB8AC3E}">
        <p14:creationId xmlns:p14="http://schemas.microsoft.com/office/powerpoint/2010/main" val="33620162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36708-45E7-4161-A763-100683C03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Danke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aka.ms/</a:t>
            </a:r>
            <a:r>
              <a:rPr lang="en-US" dirty="0" err="1">
                <a:solidFill>
                  <a:srgbClr val="FFFFFF"/>
                </a:solidFill>
              </a:rPr>
              <a:t>ic</a:t>
            </a:r>
            <a:r>
              <a:rPr lang="en-US" dirty="0">
                <a:solidFill>
                  <a:srgbClr val="FFFFFF"/>
                </a:solidFill>
              </a:rPr>
              <a:t>-bootcamps</a:t>
            </a:r>
          </a:p>
        </p:txBody>
      </p:sp>
    </p:spTree>
    <p:extLst>
      <p:ext uri="{BB962C8B-B14F-4D97-AF65-F5344CB8AC3E}">
        <p14:creationId xmlns:p14="http://schemas.microsoft.com/office/powerpoint/2010/main" val="327132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414946" y="3090314"/>
            <a:ext cx="11594492" cy="1828800"/>
          </a:xfrm>
        </p:spPr>
        <p:txBody>
          <a:bodyPr/>
          <a:lstStyle/>
          <a:p>
            <a:r>
              <a:rPr lang="en-US" dirty="0">
                <a:solidFill>
                  <a:srgbClr val="0078D4"/>
                </a:solidFill>
              </a:rPr>
              <a:t>Intelligent Cloud Bootcamp – </a:t>
            </a:r>
            <a:br>
              <a:rPr lang="en-US" dirty="0">
                <a:solidFill>
                  <a:srgbClr val="0078D4"/>
                </a:solidFill>
              </a:rPr>
            </a:br>
            <a:r>
              <a:rPr lang="en-US" dirty="0">
                <a:solidFill>
                  <a:srgbClr val="0078D4"/>
                </a:solidFill>
              </a:rPr>
              <a:t>Microsoft Cloud Adoption Framework </a:t>
            </a:r>
            <a:br>
              <a:rPr lang="en-US" dirty="0">
                <a:solidFill>
                  <a:srgbClr val="0078D4"/>
                </a:solidFill>
              </a:rPr>
            </a:br>
            <a:r>
              <a:rPr lang="en-US" dirty="0">
                <a:solidFill>
                  <a:srgbClr val="0078D4"/>
                </a:solidFill>
              </a:rPr>
              <a:t>in der Praxis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291E343-C5CB-4A3B-ADB6-E13700C08A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Niels Ophey, OCP CSA</a:t>
            </a:r>
          </a:p>
          <a:p>
            <a:pPr lvl="1"/>
            <a:r>
              <a:rPr lang="en-US" dirty="0"/>
              <a:t>23.01.2020</a:t>
            </a:r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380AC093-CDBF-46EE-95B3-C1C074983B46}"/>
              </a:ext>
            </a:extLst>
          </p:cNvPr>
          <p:cNvSpPr txBox="1">
            <a:spLocks/>
          </p:cNvSpPr>
          <p:nvPr/>
        </p:nvSpPr>
        <p:spPr>
          <a:xfrm>
            <a:off x="465138" y="5974711"/>
            <a:ext cx="9795376" cy="461665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3pPr>
            <a:lvl4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5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4" indent="0" algn="l" defTabSz="93274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3274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WLAN Event Code: </a:t>
            </a: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msevent661xn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93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0A3182-C23D-45A0-87DC-FCD021CBE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1192213"/>
            <a:ext cx="3690937" cy="917575"/>
          </a:xfrm>
        </p:spPr>
        <p:txBody>
          <a:bodyPr/>
          <a:lstStyle/>
          <a:p>
            <a:r>
              <a:rPr lang="de-DE" dirty="0"/>
              <a:t>Informationen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D1F8F8-F8FB-4EF8-ACBC-2E0296923C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1.Kaffeepause 10:45-11:00 Uhr</a:t>
            </a:r>
          </a:p>
          <a:p>
            <a:endParaRPr lang="de-DE" dirty="0"/>
          </a:p>
          <a:p>
            <a:r>
              <a:rPr lang="de-DE" dirty="0"/>
              <a:t>Mittag 13:00-13:45 Uhr</a:t>
            </a:r>
          </a:p>
          <a:p>
            <a:endParaRPr lang="de-DE" dirty="0"/>
          </a:p>
          <a:p>
            <a:r>
              <a:rPr lang="de-DE" dirty="0"/>
              <a:t>2.Kaffeepause 15:00-15:15 Uhr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947649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104441-3DEC-4C77-B402-CDD7E1DC5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632779"/>
            <a:ext cx="11533187" cy="411162"/>
          </a:xfrm>
          <a:prstGeom prst="rect">
            <a:avLst/>
          </a:prstGeom>
        </p:spPr>
        <p:txBody>
          <a:bodyPr wrap="square" anchor="t">
            <a:normAutofit/>
          </a:bodyPr>
          <a:lstStyle/>
          <a:p>
            <a:r>
              <a:rPr lang="de-DE" dirty="0"/>
              <a:t>Agenda</a:t>
            </a:r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C03D3DD7-A9D7-422C-B457-0B9186AF7C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  <p:graphicFrame>
        <p:nvGraphicFramePr>
          <p:cNvPr id="7" name="Text Placeholder 4">
            <a:extLst>
              <a:ext uri="{FF2B5EF4-FFF2-40B4-BE49-F238E27FC236}">
                <a16:creationId xmlns:a16="http://schemas.microsoft.com/office/drawing/2014/main" id="{F359984B-C0B3-4D9B-9879-C586E06EA6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2244322"/>
              </p:ext>
            </p:extLst>
          </p:nvPr>
        </p:nvGraphicFramePr>
        <p:xfrm>
          <a:off x="465138" y="2201862"/>
          <a:ext cx="9572625" cy="4159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163066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FA9A9-0B64-4936-8B60-7D542B0E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55" y="466301"/>
            <a:ext cx="11237870" cy="565027"/>
          </a:xfrm>
        </p:spPr>
        <p:txBody>
          <a:bodyPr/>
          <a:lstStyle/>
          <a:p>
            <a:r>
              <a:rPr lang="en-US"/>
              <a:t>Microsoft Cloud Adoption Framework for Azure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0037F0D-5466-4477-94FD-F61427667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363255" y="5171078"/>
            <a:ext cx="8323993" cy="0"/>
          </a:xfrm>
          <a:prstGeom prst="straightConnector1">
            <a:avLst/>
          </a:prstGeom>
          <a:ln w="22225">
            <a:solidFill>
              <a:schemeClr val="tx2"/>
            </a:solidFill>
            <a:headEnd type="arrow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75FF3E05-0E6D-4B96-B89B-1AF133C23C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29274" y="1436852"/>
            <a:ext cx="2325547" cy="2514198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 sz="1836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052B9A6-F550-4FD4-B4B1-3D5F1617A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38717" y="1436852"/>
            <a:ext cx="2325547" cy="2514198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 sz="1836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E2F3EE4-5905-4314-94F9-F3B00E5FCAC3}"/>
              </a:ext>
            </a:extLst>
          </p:cNvPr>
          <p:cNvSpPr txBox="1"/>
          <p:nvPr/>
        </p:nvSpPr>
        <p:spPr>
          <a:xfrm>
            <a:off x="6279623" y="2054351"/>
            <a:ext cx="2443733" cy="17146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3260" tIns="46630" rIns="93260" bIns="4663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932597">
              <a:defRPr/>
            </a:pPr>
            <a:r>
              <a:rPr lang="en-US" sz="1428" b="1">
                <a:solidFill>
                  <a:srgbClr val="243A5E"/>
                </a:solidFill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Ready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020">
                <a:solidFill>
                  <a:srgbClr val="000000"/>
                </a:solidFill>
                <a:latin typeface="Segoe UI"/>
                <a:ea typeface="+mn-lt"/>
                <a:cs typeface="Calibri" panose="020F0502020204030204"/>
              </a:rPr>
              <a:t> </a:t>
            </a:r>
            <a:r>
              <a:rPr lang="en-US" sz="1224">
                <a:solidFill>
                  <a:srgbClr val="000000"/>
                </a:solidFill>
                <a:latin typeface="Segoe UI"/>
                <a:ea typeface="+mn-lt"/>
                <a:cs typeface="Calibri" panose="020F0502020204030204"/>
              </a:rPr>
              <a:t>  </a:t>
            </a: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Azure readiness guide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First landing zone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Expand the blueprint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Best practice Validation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7A641BB3-13AF-4560-85A0-6138BAC29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41590" y="1436852"/>
            <a:ext cx="2325547" cy="2514198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 sz="1836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7EB3BB5-D724-4542-8D33-DC95B2A403CB}"/>
              </a:ext>
            </a:extLst>
          </p:cNvPr>
          <p:cNvSpPr txBox="1"/>
          <p:nvPr/>
        </p:nvSpPr>
        <p:spPr>
          <a:xfrm>
            <a:off x="3482496" y="2054351"/>
            <a:ext cx="2443733" cy="17146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3260" tIns="46630" rIns="93260" bIns="4663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932597">
              <a:defRPr/>
            </a:pPr>
            <a:r>
              <a:rPr lang="en-US" sz="1428" b="1">
                <a:solidFill>
                  <a:srgbClr val="243A5E"/>
                </a:solidFill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Plan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020">
                <a:solidFill>
                  <a:srgbClr val="000000"/>
                </a:solidFill>
                <a:latin typeface="Segoe UI"/>
                <a:ea typeface="+mn-lt"/>
                <a:cs typeface="Calibri" panose="020F0502020204030204"/>
              </a:rPr>
              <a:t> </a:t>
            </a:r>
            <a:r>
              <a:rPr lang="en-US" sz="1224">
                <a:solidFill>
                  <a:srgbClr val="000000"/>
                </a:solidFill>
                <a:latin typeface="Segoe UI"/>
                <a:ea typeface="+mn-lt"/>
                <a:cs typeface="Calibri" panose="020F0502020204030204"/>
              </a:rPr>
              <a:t>  </a:t>
            </a: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 Digital estate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Initial organization alignment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Skills readiness plan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Cloud adoption plan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6DD4BA8C-8035-4085-B9FC-C433E7711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63255" y="1261534"/>
            <a:ext cx="8323993" cy="2864837"/>
          </a:xfrm>
          <a:prstGeom prst="roundRect">
            <a:avLst>
              <a:gd name="adj" fmla="val 2546"/>
            </a:avLst>
          </a:prstGeom>
          <a:noFill/>
          <a:ln w="2540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 sz="1836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1B09133-CED7-4A97-BF57-B55557733130}"/>
              </a:ext>
            </a:extLst>
          </p:cNvPr>
          <p:cNvSpPr/>
          <p:nvPr/>
        </p:nvSpPr>
        <p:spPr>
          <a:xfrm>
            <a:off x="9091103" y="1860938"/>
            <a:ext cx="2401887" cy="318286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 defTabSz="932597">
              <a:defRPr/>
            </a:pPr>
            <a:r>
              <a:rPr lang="en-US" sz="1428" b="1">
                <a:solidFill>
                  <a:srgbClr val="243A5E"/>
                </a:solidFill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Adopt</a:t>
            </a:r>
          </a:p>
        </p:txBody>
      </p:sp>
      <p:sp>
        <p:nvSpPr>
          <p:cNvPr id="80" name="check 3">
            <a:extLst>
              <a:ext uri="{FF2B5EF4-FFF2-40B4-BE49-F238E27FC236}">
                <a16:creationId xmlns:a16="http://schemas.microsoft.com/office/drawing/2014/main" id="{405B9348-AE3D-4CF6-8B5A-5C70C2BC3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313882" y="1599871"/>
            <a:ext cx="375217" cy="373041"/>
          </a:xfrm>
          <a:custGeom>
            <a:avLst/>
            <a:gdLst>
              <a:gd name="T0" fmla="*/ 250 w 250"/>
              <a:gd name="T1" fmla="*/ 125 h 250"/>
              <a:gd name="T2" fmla="*/ 125 w 250"/>
              <a:gd name="T3" fmla="*/ 250 h 250"/>
              <a:gd name="T4" fmla="*/ 0 w 250"/>
              <a:gd name="T5" fmla="*/ 125 h 250"/>
              <a:gd name="T6" fmla="*/ 125 w 250"/>
              <a:gd name="T7" fmla="*/ 0 h 250"/>
              <a:gd name="T8" fmla="*/ 250 w 250"/>
              <a:gd name="T9" fmla="*/ 125 h 250"/>
              <a:gd name="T10" fmla="*/ 60 w 250"/>
              <a:gd name="T11" fmla="*/ 125 h 250"/>
              <a:gd name="T12" fmla="*/ 100 w 250"/>
              <a:gd name="T13" fmla="*/ 165 h 250"/>
              <a:gd name="T14" fmla="*/ 190 w 250"/>
              <a:gd name="T15" fmla="*/ 74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0" h="250">
                <a:moveTo>
                  <a:pt x="250" y="125"/>
                </a:moveTo>
                <a:cubicBezTo>
                  <a:pt x="250" y="194"/>
                  <a:pt x="194" y="250"/>
                  <a:pt x="125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5" y="0"/>
                </a:cubicBezTo>
                <a:cubicBezTo>
                  <a:pt x="194" y="0"/>
                  <a:pt x="250" y="56"/>
                  <a:pt x="250" y="125"/>
                </a:cubicBezTo>
                <a:close/>
                <a:moveTo>
                  <a:pt x="60" y="125"/>
                </a:moveTo>
                <a:cubicBezTo>
                  <a:pt x="100" y="165"/>
                  <a:pt x="100" y="165"/>
                  <a:pt x="100" y="165"/>
                </a:cubicBezTo>
                <a:cubicBezTo>
                  <a:pt x="190" y="74"/>
                  <a:pt x="190" y="74"/>
                  <a:pt x="190" y="74"/>
                </a:cubicBez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81" name="BulletedList_E8FD">
            <a:extLst>
              <a:ext uri="{FF2B5EF4-FFF2-40B4-BE49-F238E27FC236}">
                <a16:creationId xmlns:a16="http://schemas.microsoft.com/office/drawing/2014/main" id="{B7E7A391-164E-483E-9508-C064DE9BA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19087" y="1655145"/>
            <a:ext cx="370554" cy="262494"/>
          </a:xfrm>
          <a:custGeom>
            <a:avLst/>
            <a:gdLst>
              <a:gd name="T0" fmla="*/ 1321 w 7040"/>
              <a:gd name="T1" fmla="*/ 0 h 3963"/>
              <a:gd name="T2" fmla="*/ 7040 w 7040"/>
              <a:gd name="T3" fmla="*/ 0 h 3963"/>
              <a:gd name="T4" fmla="*/ 0 w 7040"/>
              <a:gd name="T5" fmla="*/ 0 h 3963"/>
              <a:gd name="T6" fmla="*/ 442 w 7040"/>
              <a:gd name="T7" fmla="*/ 0 h 3963"/>
              <a:gd name="T8" fmla="*/ 1321 w 7040"/>
              <a:gd name="T9" fmla="*/ 1321 h 3963"/>
              <a:gd name="T10" fmla="*/ 7040 w 7040"/>
              <a:gd name="T11" fmla="*/ 1321 h 3963"/>
              <a:gd name="T12" fmla="*/ 0 w 7040"/>
              <a:gd name="T13" fmla="*/ 1321 h 3963"/>
              <a:gd name="T14" fmla="*/ 442 w 7040"/>
              <a:gd name="T15" fmla="*/ 1321 h 3963"/>
              <a:gd name="T16" fmla="*/ 1321 w 7040"/>
              <a:gd name="T17" fmla="*/ 2643 h 3963"/>
              <a:gd name="T18" fmla="*/ 7040 w 7040"/>
              <a:gd name="T19" fmla="*/ 2643 h 3963"/>
              <a:gd name="T20" fmla="*/ 0 w 7040"/>
              <a:gd name="T21" fmla="*/ 2643 h 3963"/>
              <a:gd name="T22" fmla="*/ 442 w 7040"/>
              <a:gd name="T23" fmla="*/ 2643 h 3963"/>
              <a:gd name="T24" fmla="*/ 1321 w 7040"/>
              <a:gd name="T25" fmla="*/ 3963 h 3963"/>
              <a:gd name="T26" fmla="*/ 7040 w 7040"/>
              <a:gd name="T27" fmla="*/ 3963 h 3963"/>
              <a:gd name="T28" fmla="*/ 0 w 7040"/>
              <a:gd name="T29" fmla="*/ 3963 h 3963"/>
              <a:gd name="T30" fmla="*/ 442 w 7040"/>
              <a:gd name="T31" fmla="*/ 3963 h 3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040" h="3963">
                <a:moveTo>
                  <a:pt x="1321" y="0"/>
                </a:moveTo>
                <a:lnTo>
                  <a:pt x="7040" y="0"/>
                </a:lnTo>
                <a:moveTo>
                  <a:pt x="0" y="0"/>
                </a:moveTo>
                <a:lnTo>
                  <a:pt x="442" y="0"/>
                </a:lnTo>
                <a:moveTo>
                  <a:pt x="1321" y="1321"/>
                </a:moveTo>
                <a:lnTo>
                  <a:pt x="7040" y="1321"/>
                </a:lnTo>
                <a:moveTo>
                  <a:pt x="0" y="1321"/>
                </a:moveTo>
                <a:lnTo>
                  <a:pt x="442" y="1321"/>
                </a:lnTo>
                <a:moveTo>
                  <a:pt x="1321" y="2643"/>
                </a:moveTo>
                <a:lnTo>
                  <a:pt x="7040" y="2643"/>
                </a:lnTo>
                <a:moveTo>
                  <a:pt x="0" y="2643"/>
                </a:moveTo>
                <a:lnTo>
                  <a:pt x="442" y="2643"/>
                </a:lnTo>
                <a:moveTo>
                  <a:pt x="1321" y="3963"/>
                </a:moveTo>
                <a:lnTo>
                  <a:pt x="7040" y="3963"/>
                </a:lnTo>
                <a:moveTo>
                  <a:pt x="0" y="3963"/>
                </a:moveTo>
                <a:lnTo>
                  <a:pt x="442" y="3963"/>
                </a:lnTo>
              </a:path>
            </a:pathLst>
          </a:custGeom>
          <a:noFill/>
          <a:ln w="1905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82" name="arrow_3">
            <a:extLst>
              <a:ext uri="{FF2B5EF4-FFF2-40B4-BE49-F238E27FC236}">
                <a16:creationId xmlns:a16="http://schemas.microsoft.com/office/drawing/2014/main" id="{037F71B0-833E-49AD-81EA-DEF80F6B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210618" y="1594345"/>
            <a:ext cx="162857" cy="280472"/>
          </a:xfrm>
          <a:custGeom>
            <a:avLst/>
            <a:gdLst>
              <a:gd name="T0" fmla="*/ 144 w 144"/>
              <a:gd name="T1" fmla="*/ 132 h 248"/>
              <a:gd name="T2" fmla="*/ 72 w 144"/>
              <a:gd name="T3" fmla="*/ 203 h 248"/>
              <a:gd name="T4" fmla="*/ 0 w 144"/>
              <a:gd name="T5" fmla="*/ 132 h 248"/>
              <a:gd name="T6" fmla="*/ 72 w 144"/>
              <a:gd name="T7" fmla="*/ 203 h 248"/>
              <a:gd name="T8" fmla="*/ 72 w 144"/>
              <a:gd name="T9" fmla="*/ 0 h 248"/>
              <a:gd name="T10" fmla="*/ 0 w 144"/>
              <a:gd name="T11" fmla="*/ 248 h 248"/>
              <a:gd name="T12" fmla="*/ 144 w 144"/>
              <a:gd name="T13" fmla="*/ 248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" h="248">
                <a:moveTo>
                  <a:pt x="144" y="132"/>
                </a:moveTo>
                <a:lnTo>
                  <a:pt x="72" y="203"/>
                </a:lnTo>
                <a:lnTo>
                  <a:pt x="0" y="132"/>
                </a:lnTo>
                <a:moveTo>
                  <a:pt x="72" y="203"/>
                </a:moveTo>
                <a:lnTo>
                  <a:pt x="72" y="0"/>
                </a:lnTo>
                <a:moveTo>
                  <a:pt x="0" y="248"/>
                </a:moveTo>
                <a:lnTo>
                  <a:pt x="144" y="248"/>
                </a:ln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 sz="918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"/>
            </a:endParaRP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86DC19F6-B012-4D2A-8C37-363BBBC544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2303" y="1436852"/>
            <a:ext cx="2325547" cy="2514198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 sz="1836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852A818-B8C0-4672-9162-524D04E0C4D5}"/>
              </a:ext>
            </a:extLst>
          </p:cNvPr>
          <p:cNvSpPr txBox="1"/>
          <p:nvPr/>
        </p:nvSpPr>
        <p:spPr>
          <a:xfrm>
            <a:off x="663209" y="2054351"/>
            <a:ext cx="2443733" cy="17146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3260" tIns="46630" rIns="93260" bIns="4663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932597">
              <a:defRPr/>
            </a:pPr>
            <a:r>
              <a:rPr lang="en-US" sz="1428" b="1">
                <a:solidFill>
                  <a:srgbClr val="243A5E"/>
                </a:solidFill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Define strategy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020">
                <a:solidFill>
                  <a:srgbClr val="000000"/>
                </a:solidFill>
                <a:latin typeface="Segoe UI"/>
                <a:ea typeface="+mn-lt"/>
                <a:cs typeface="Calibri" panose="020F0502020204030204"/>
              </a:rPr>
              <a:t> </a:t>
            </a:r>
            <a:r>
              <a:rPr lang="en-US" sz="1224">
                <a:solidFill>
                  <a:srgbClr val="000000"/>
                </a:solidFill>
                <a:latin typeface="Segoe UI"/>
                <a:ea typeface="+mn-lt"/>
                <a:cs typeface="Calibri" panose="020F0502020204030204"/>
              </a:rPr>
              <a:t>  </a:t>
            </a: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Understand motivations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 Business outcomes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Business justification</a:t>
            </a:r>
          </a:p>
          <a:p>
            <a:pPr algn="ctr" defTabSz="932563">
              <a:spcBef>
                <a:spcPts val="1224"/>
              </a:spcBef>
              <a:defRPr/>
            </a:pPr>
            <a:r>
              <a:rPr lang="en-US" sz="1224">
                <a:solidFill>
                  <a:srgbClr val="000000">
                    <a:lumMod val="50000"/>
                  </a:srgbClr>
                </a:solidFill>
                <a:latin typeface="Segoe UI"/>
                <a:ea typeface="+mn-lt"/>
                <a:cs typeface="Calibri" panose="020F0502020204030204"/>
              </a:rPr>
              <a:t>Prioritize project</a:t>
            </a:r>
            <a:endParaRPr lang="en-US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85" name="plan">
            <a:extLst>
              <a:ext uri="{FF2B5EF4-FFF2-40B4-BE49-F238E27FC236}">
                <a16:creationId xmlns:a16="http://schemas.microsoft.com/office/drawing/2014/main" id="{7EC3DB8A-CE1B-420C-B633-3672634A5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717792" y="1618449"/>
            <a:ext cx="334569" cy="335886"/>
          </a:xfrm>
          <a:custGeom>
            <a:avLst/>
            <a:gdLst>
              <a:gd name="T0" fmla="*/ 116 w 352"/>
              <a:gd name="T1" fmla="*/ 117 h 352"/>
              <a:gd name="T2" fmla="*/ 0 w 352"/>
              <a:gd name="T3" fmla="*/ 0 h 352"/>
              <a:gd name="T4" fmla="*/ 116 w 352"/>
              <a:gd name="T5" fmla="*/ 0 h 352"/>
              <a:gd name="T6" fmla="*/ 0 w 352"/>
              <a:gd name="T7" fmla="*/ 117 h 352"/>
              <a:gd name="T8" fmla="*/ 352 w 352"/>
              <a:gd name="T9" fmla="*/ 352 h 352"/>
              <a:gd name="T10" fmla="*/ 235 w 352"/>
              <a:gd name="T11" fmla="*/ 236 h 352"/>
              <a:gd name="T12" fmla="*/ 352 w 352"/>
              <a:gd name="T13" fmla="*/ 236 h 352"/>
              <a:gd name="T14" fmla="*/ 235 w 352"/>
              <a:gd name="T15" fmla="*/ 352 h 352"/>
              <a:gd name="T16" fmla="*/ 66 w 352"/>
              <a:gd name="T17" fmla="*/ 218 h 352"/>
              <a:gd name="T18" fmla="*/ 2 w 352"/>
              <a:gd name="T19" fmla="*/ 282 h 352"/>
              <a:gd name="T20" fmla="*/ 66 w 352"/>
              <a:gd name="T21" fmla="*/ 347 h 352"/>
              <a:gd name="T22" fmla="*/ 130 w 352"/>
              <a:gd name="T23" fmla="*/ 282 h 352"/>
              <a:gd name="T24" fmla="*/ 66 w 352"/>
              <a:gd name="T25" fmla="*/ 218 h 352"/>
              <a:gd name="T26" fmla="*/ 113 w 352"/>
              <a:gd name="T27" fmla="*/ 239 h 352"/>
              <a:gd name="T28" fmla="*/ 345 w 352"/>
              <a:gd name="T29" fmla="*/ 8 h 352"/>
              <a:gd name="T30" fmla="*/ 345 w 352"/>
              <a:gd name="T31" fmla="*/ 83 h 352"/>
              <a:gd name="T32" fmla="*/ 345 w 352"/>
              <a:gd name="T33" fmla="*/ 7 h 352"/>
              <a:gd name="T34" fmla="*/ 269 w 352"/>
              <a:gd name="T35" fmla="*/ 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2" h="352">
                <a:moveTo>
                  <a:pt x="116" y="117"/>
                </a:moveTo>
                <a:cubicBezTo>
                  <a:pt x="0" y="0"/>
                  <a:pt x="0" y="0"/>
                  <a:pt x="0" y="0"/>
                </a:cubicBezTo>
                <a:moveTo>
                  <a:pt x="116" y="0"/>
                </a:moveTo>
                <a:cubicBezTo>
                  <a:pt x="0" y="117"/>
                  <a:pt x="0" y="117"/>
                  <a:pt x="0" y="117"/>
                </a:cubicBezTo>
                <a:moveTo>
                  <a:pt x="352" y="352"/>
                </a:moveTo>
                <a:cubicBezTo>
                  <a:pt x="235" y="236"/>
                  <a:pt x="235" y="236"/>
                  <a:pt x="235" y="236"/>
                </a:cubicBezTo>
                <a:moveTo>
                  <a:pt x="352" y="236"/>
                </a:moveTo>
                <a:cubicBezTo>
                  <a:pt x="235" y="352"/>
                  <a:pt x="235" y="352"/>
                  <a:pt x="235" y="352"/>
                </a:cubicBezTo>
                <a:moveTo>
                  <a:pt x="66" y="218"/>
                </a:moveTo>
                <a:cubicBezTo>
                  <a:pt x="30" y="218"/>
                  <a:pt x="2" y="247"/>
                  <a:pt x="2" y="282"/>
                </a:cubicBezTo>
                <a:cubicBezTo>
                  <a:pt x="2" y="318"/>
                  <a:pt x="30" y="347"/>
                  <a:pt x="66" y="347"/>
                </a:cubicBezTo>
                <a:cubicBezTo>
                  <a:pt x="101" y="347"/>
                  <a:pt x="130" y="318"/>
                  <a:pt x="130" y="282"/>
                </a:cubicBezTo>
                <a:cubicBezTo>
                  <a:pt x="130" y="247"/>
                  <a:pt x="101" y="218"/>
                  <a:pt x="66" y="218"/>
                </a:cubicBezTo>
                <a:close/>
                <a:moveTo>
                  <a:pt x="113" y="239"/>
                </a:moveTo>
                <a:cubicBezTo>
                  <a:pt x="345" y="8"/>
                  <a:pt x="345" y="8"/>
                  <a:pt x="345" y="8"/>
                </a:cubicBezTo>
                <a:moveTo>
                  <a:pt x="345" y="83"/>
                </a:moveTo>
                <a:cubicBezTo>
                  <a:pt x="345" y="7"/>
                  <a:pt x="345" y="7"/>
                  <a:pt x="345" y="7"/>
                </a:cubicBezTo>
                <a:cubicBezTo>
                  <a:pt x="269" y="7"/>
                  <a:pt x="269" y="7"/>
                  <a:pt x="269" y="7"/>
                </a:cubicBez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"/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52F4BCC8-4517-42D2-B481-CD21E37B6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67281" y="4315726"/>
            <a:ext cx="5115941" cy="1710706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 sz="1836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B333A6FE-CFEE-415A-A895-6BC0771F2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07061" y="4444188"/>
            <a:ext cx="2325547" cy="1453780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 sz="1836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0661833-BF6A-497C-BF53-7B243211EB28}"/>
              </a:ext>
            </a:extLst>
          </p:cNvPr>
          <p:cNvSpPr txBox="1"/>
          <p:nvPr/>
        </p:nvSpPr>
        <p:spPr>
          <a:xfrm>
            <a:off x="7613655" y="5073924"/>
            <a:ext cx="2312357" cy="7938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3260" tIns="46630" rIns="93260" bIns="4663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932597">
              <a:defRPr/>
            </a:pPr>
            <a:r>
              <a:rPr lang="en-US" sz="1428" b="1">
                <a:solidFill>
                  <a:srgbClr val="243A5E"/>
                </a:solidFill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Manage</a:t>
            </a:r>
          </a:p>
          <a:p>
            <a:pPr algn="ctr" defTabSz="932563">
              <a:lnSpc>
                <a:spcPct val="90000"/>
              </a:lnSpc>
              <a:defRPr/>
            </a:pP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Business commitments</a:t>
            </a:r>
          </a:p>
          <a:p>
            <a:pPr algn="ctr" defTabSz="932563">
              <a:lnSpc>
                <a:spcPct val="90000"/>
              </a:lnSpc>
              <a:defRPr/>
            </a:pP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operations baseline •</a:t>
            </a:r>
            <a:br>
              <a:rPr lang="en-US" sz="1122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</a:b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Ops maturity</a:t>
            </a:r>
          </a:p>
        </p:txBody>
      </p:sp>
      <p:sp>
        <p:nvSpPr>
          <p:cNvPr id="89" name="Trackers_EADF_bidi">
            <a:extLst>
              <a:ext uri="{FF2B5EF4-FFF2-40B4-BE49-F238E27FC236}">
                <a16:creationId xmlns:a16="http://schemas.microsoft.com/office/drawing/2014/main" id="{4C07F06D-2AE5-4E74-93E7-99503384B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635291" y="4610253"/>
            <a:ext cx="269084" cy="366908"/>
          </a:xfrm>
          <a:custGeom>
            <a:avLst/>
            <a:gdLst>
              <a:gd name="T0" fmla="*/ 1000 w 2750"/>
              <a:gd name="T1" fmla="*/ 375 h 3750"/>
              <a:gd name="T2" fmla="*/ 1375 w 2750"/>
              <a:gd name="T3" fmla="*/ 0 h 3750"/>
              <a:gd name="T4" fmla="*/ 1750 w 2750"/>
              <a:gd name="T5" fmla="*/ 375 h 3750"/>
              <a:gd name="T6" fmla="*/ 1750 w 2750"/>
              <a:gd name="T7" fmla="*/ 500 h 3750"/>
              <a:gd name="T8" fmla="*/ 2250 w 2750"/>
              <a:gd name="T9" fmla="*/ 500 h 3750"/>
              <a:gd name="T10" fmla="*/ 2250 w 2750"/>
              <a:gd name="T11" fmla="*/ 1000 h 3750"/>
              <a:gd name="T12" fmla="*/ 500 w 2750"/>
              <a:gd name="T13" fmla="*/ 1000 h 3750"/>
              <a:gd name="T14" fmla="*/ 500 w 2750"/>
              <a:gd name="T15" fmla="*/ 500 h 3750"/>
              <a:gd name="T16" fmla="*/ 1000 w 2750"/>
              <a:gd name="T17" fmla="*/ 500 h 3750"/>
              <a:gd name="T18" fmla="*/ 1000 w 2750"/>
              <a:gd name="T19" fmla="*/ 375 h 3750"/>
              <a:gd name="T20" fmla="*/ 500 w 2750"/>
              <a:gd name="T21" fmla="*/ 500 h 3750"/>
              <a:gd name="T22" fmla="*/ 0 w 2750"/>
              <a:gd name="T23" fmla="*/ 500 h 3750"/>
              <a:gd name="T24" fmla="*/ 0 w 2750"/>
              <a:gd name="T25" fmla="*/ 3750 h 3750"/>
              <a:gd name="T26" fmla="*/ 2750 w 2750"/>
              <a:gd name="T27" fmla="*/ 3750 h 3750"/>
              <a:gd name="T28" fmla="*/ 2750 w 2750"/>
              <a:gd name="T29" fmla="*/ 500 h 3750"/>
              <a:gd name="T30" fmla="*/ 2250 w 2750"/>
              <a:gd name="T31" fmla="*/ 500 h 3750"/>
              <a:gd name="T32" fmla="*/ 500 w 2750"/>
              <a:gd name="T33" fmla="*/ 1750 h 3750"/>
              <a:gd name="T34" fmla="*/ 1500 w 2750"/>
              <a:gd name="T35" fmla="*/ 1750 h 3750"/>
              <a:gd name="T36" fmla="*/ 1500 w 2750"/>
              <a:gd name="T37" fmla="*/ 2500 h 3750"/>
              <a:gd name="T38" fmla="*/ 500 w 2750"/>
              <a:gd name="T39" fmla="*/ 2500 h 3750"/>
              <a:gd name="T40" fmla="*/ 1500 w 2750"/>
              <a:gd name="T41" fmla="*/ 3250 h 3750"/>
              <a:gd name="T42" fmla="*/ 500 w 2750"/>
              <a:gd name="T43" fmla="*/ 3250 h 3750"/>
              <a:gd name="T44" fmla="*/ 1750 w 2750"/>
              <a:gd name="T45" fmla="*/ 1500 h 3750"/>
              <a:gd name="T46" fmla="*/ 2000 w 2750"/>
              <a:gd name="T47" fmla="*/ 1750 h 3750"/>
              <a:gd name="T48" fmla="*/ 2375 w 2750"/>
              <a:gd name="T49" fmla="*/ 1375 h 3750"/>
              <a:gd name="T50" fmla="*/ 1750 w 2750"/>
              <a:gd name="T51" fmla="*/ 2250 h 3750"/>
              <a:gd name="T52" fmla="*/ 2000 w 2750"/>
              <a:gd name="T53" fmla="*/ 2500 h 3750"/>
              <a:gd name="T54" fmla="*/ 2375 w 2750"/>
              <a:gd name="T55" fmla="*/ 2125 h 3750"/>
              <a:gd name="T56" fmla="*/ 1750 w 2750"/>
              <a:gd name="T57" fmla="*/ 3000 h 3750"/>
              <a:gd name="T58" fmla="*/ 2000 w 2750"/>
              <a:gd name="T59" fmla="*/ 3250 h 3750"/>
              <a:gd name="T60" fmla="*/ 2375 w 2750"/>
              <a:gd name="T61" fmla="*/ 2875 h 3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750" h="3750">
                <a:moveTo>
                  <a:pt x="1000" y="375"/>
                </a:moveTo>
                <a:cubicBezTo>
                  <a:pt x="1000" y="168"/>
                  <a:pt x="1168" y="0"/>
                  <a:pt x="1375" y="0"/>
                </a:cubicBezTo>
                <a:cubicBezTo>
                  <a:pt x="1582" y="0"/>
                  <a:pt x="1750" y="168"/>
                  <a:pt x="1750" y="375"/>
                </a:cubicBezTo>
                <a:cubicBezTo>
                  <a:pt x="1750" y="500"/>
                  <a:pt x="1750" y="500"/>
                  <a:pt x="1750" y="500"/>
                </a:cubicBezTo>
                <a:cubicBezTo>
                  <a:pt x="2250" y="500"/>
                  <a:pt x="2250" y="500"/>
                  <a:pt x="2250" y="500"/>
                </a:cubicBezTo>
                <a:cubicBezTo>
                  <a:pt x="2250" y="1000"/>
                  <a:pt x="2250" y="1000"/>
                  <a:pt x="2250" y="1000"/>
                </a:cubicBezTo>
                <a:cubicBezTo>
                  <a:pt x="500" y="1000"/>
                  <a:pt x="500" y="1000"/>
                  <a:pt x="500" y="1000"/>
                </a:cubicBezTo>
                <a:cubicBezTo>
                  <a:pt x="500" y="500"/>
                  <a:pt x="500" y="500"/>
                  <a:pt x="500" y="500"/>
                </a:cubicBezTo>
                <a:cubicBezTo>
                  <a:pt x="1000" y="500"/>
                  <a:pt x="1000" y="500"/>
                  <a:pt x="1000" y="500"/>
                </a:cubicBezTo>
                <a:lnTo>
                  <a:pt x="1000" y="375"/>
                </a:lnTo>
                <a:close/>
                <a:moveTo>
                  <a:pt x="500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750"/>
                  <a:pt x="0" y="3750"/>
                  <a:pt x="0" y="3750"/>
                </a:cubicBezTo>
                <a:cubicBezTo>
                  <a:pt x="2750" y="3750"/>
                  <a:pt x="2750" y="3750"/>
                  <a:pt x="2750" y="3750"/>
                </a:cubicBezTo>
                <a:cubicBezTo>
                  <a:pt x="2750" y="500"/>
                  <a:pt x="2750" y="500"/>
                  <a:pt x="2750" y="500"/>
                </a:cubicBezTo>
                <a:cubicBezTo>
                  <a:pt x="2250" y="500"/>
                  <a:pt x="2250" y="500"/>
                  <a:pt x="2250" y="500"/>
                </a:cubicBezTo>
                <a:moveTo>
                  <a:pt x="500" y="1750"/>
                </a:moveTo>
                <a:cubicBezTo>
                  <a:pt x="1500" y="1750"/>
                  <a:pt x="1500" y="1750"/>
                  <a:pt x="1500" y="1750"/>
                </a:cubicBezTo>
                <a:moveTo>
                  <a:pt x="1500" y="2500"/>
                </a:moveTo>
                <a:cubicBezTo>
                  <a:pt x="500" y="2500"/>
                  <a:pt x="500" y="2500"/>
                  <a:pt x="500" y="2500"/>
                </a:cubicBezTo>
                <a:moveTo>
                  <a:pt x="1500" y="3250"/>
                </a:moveTo>
                <a:cubicBezTo>
                  <a:pt x="500" y="3250"/>
                  <a:pt x="500" y="3250"/>
                  <a:pt x="500" y="3250"/>
                </a:cubicBezTo>
                <a:moveTo>
                  <a:pt x="1750" y="1500"/>
                </a:moveTo>
                <a:cubicBezTo>
                  <a:pt x="2000" y="1750"/>
                  <a:pt x="2000" y="1750"/>
                  <a:pt x="2000" y="1750"/>
                </a:cubicBezTo>
                <a:cubicBezTo>
                  <a:pt x="2375" y="1375"/>
                  <a:pt x="2375" y="1375"/>
                  <a:pt x="2375" y="1375"/>
                </a:cubicBezTo>
                <a:moveTo>
                  <a:pt x="1750" y="2250"/>
                </a:moveTo>
                <a:cubicBezTo>
                  <a:pt x="2000" y="2500"/>
                  <a:pt x="2000" y="2500"/>
                  <a:pt x="2000" y="2500"/>
                </a:cubicBezTo>
                <a:cubicBezTo>
                  <a:pt x="2375" y="2125"/>
                  <a:pt x="2375" y="2125"/>
                  <a:pt x="2375" y="2125"/>
                </a:cubicBezTo>
                <a:moveTo>
                  <a:pt x="1750" y="3000"/>
                </a:moveTo>
                <a:cubicBezTo>
                  <a:pt x="2000" y="3250"/>
                  <a:pt x="2000" y="3250"/>
                  <a:pt x="2000" y="3250"/>
                </a:cubicBezTo>
                <a:cubicBezTo>
                  <a:pt x="2375" y="2875"/>
                  <a:pt x="2375" y="2875"/>
                  <a:pt x="2375" y="2875"/>
                </a:cubicBezTo>
              </a:path>
            </a:pathLst>
          </a:custGeom>
          <a:noFill/>
          <a:ln w="1905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EA773F6A-46ED-4788-9B25-722D327F3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17896" y="4444188"/>
            <a:ext cx="2325547" cy="1453780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 sz="1836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F3ABE7C-9C37-431A-B822-32ED792FF40C}"/>
              </a:ext>
            </a:extLst>
          </p:cNvPr>
          <p:cNvSpPr txBox="1"/>
          <p:nvPr/>
        </p:nvSpPr>
        <p:spPr>
          <a:xfrm>
            <a:off x="5233827" y="5073924"/>
            <a:ext cx="2093684" cy="7714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3260" tIns="46630" rIns="93260" bIns="4663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932597">
              <a:lnSpc>
                <a:spcPct val="90000"/>
              </a:lnSpc>
              <a:defRPr/>
            </a:pPr>
            <a:r>
              <a:rPr lang="en-US" sz="1428" b="1">
                <a:solidFill>
                  <a:srgbClr val="243A5E"/>
                </a:solidFill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Govern</a:t>
            </a:r>
          </a:p>
          <a:p>
            <a:pPr algn="ctr" defTabSz="932563">
              <a:lnSpc>
                <a:spcPct val="90000"/>
              </a:lnSpc>
              <a:defRPr/>
            </a:pP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Methodology • Benchmark</a:t>
            </a:r>
          </a:p>
          <a:p>
            <a:pPr algn="ctr" defTabSz="932563">
              <a:lnSpc>
                <a:spcPct val="90000"/>
              </a:lnSpc>
              <a:defRPr/>
            </a:pP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initial best practice • Governance maturity</a:t>
            </a:r>
          </a:p>
        </p:txBody>
      </p:sp>
      <p:sp>
        <p:nvSpPr>
          <p:cNvPr id="92" name="Org_ECA6">
            <a:extLst>
              <a:ext uri="{FF2B5EF4-FFF2-40B4-BE49-F238E27FC236}">
                <a16:creationId xmlns:a16="http://schemas.microsoft.com/office/drawing/2014/main" id="{AA374520-977E-43D0-AFF3-663365E13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097305" y="4610253"/>
            <a:ext cx="366728" cy="366908"/>
          </a:xfrm>
          <a:custGeom>
            <a:avLst/>
            <a:gdLst>
              <a:gd name="T0" fmla="*/ 1177 w 4117"/>
              <a:gd name="T1" fmla="*/ 4119 h 4119"/>
              <a:gd name="T2" fmla="*/ 0 w 4117"/>
              <a:gd name="T3" fmla="*/ 4119 h 4119"/>
              <a:gd name="T4" fmla="*/ 0 w 4117"/>
              <a:gd name="T5" fmla="*/ 2942 h 4119"/>
              <a:gd name="T6" fmla="*/ 1177 w 4117"/>
              <a:gd name="T7" fmla="*/ 2942 h 4119"/>
              <a:gd name="T8" fmla="*/ 1177 w 4117"/>
              <a:gd name="T9" fmla="*/ 4119 h 4119"/>
              <a:gd name="T10" fmla="*/ 4117 w 4117"/>
              <a:gd name="T11" fmla="*/ 2942 h 4119"/>
              <a:gd name="T12" fmla="*/ 2941 w 4117"/>
              <a:gd name="T13" fmla="*/ 2942 h 4119"/>
              <a:gd name="T14" fmla="*/ 2941 w 4117"/>
              <a:gd name="T15" fmla="*/ 4119 h 4119"/>
              <a:gd name="T16" fmla="*/ 4117 w 4117"/>
              <a:gd name="T17" fmla="*/ 4119 h 4119"/>
              <a:gd name="T18" fmla="*/ 4117 w 4117"/>
              <a:gd name="T19" fmla="*/ 2942 h 4119"/>
              <a:gd name="T20" fmla="*/ 2647 w 4117"/>
              <a:gd name="T21" fmla="*/ 0 h 4119"/>
              <a:gd name="T22" fmla="*/ 1471 w 4117"/>
              <a:gd name="T23" fmla="*/ 0 h 4119"/>
              <a:gd name="T24" fmla="*/ 1471 w 4117"/>
              <a:gd name="T25" fmla="*/ 1177 h 4119"/>
              <a:gd name="T26" fmla="*/ 2647 w 4117"/>
              <a:gd name="T27" fmla="*/ 1177 h 4119"/>
              <a:gd name="T28" fmla="*/ 2647 w 4117"/>
              <a:gd name="T29" fmla="*/ 0 h 4119"/>
              <a:gd name="T30" fmla="*/ 2059 w 4117"/>
              <a:gd name="T31" fmla="*/ 1177 h 4119"/>
              <a:gd name="T32" fmla="*/ 2059 w 4117"/>
              <a:gd name="T33" fmla="*/ 2060 h 4119"/>
              <a:gd name="T34" fmla="*/ 3529 w 4117"/>
              <a:gd name="T35" fmla="*/ 2942 h 4119"/>
              <a:gd name="T36" fmla="*/ 3529 w 4117"/>
              <a:gd name="T37" fmla="*/ 2060 h 4119"/>
              <a:gd name="T38" fmla="*/ 588 w 4117"/>
              <a:gd name="T39" fmla="*/ 2060 h 4119"/>
              <a:gd name="T40" fmla="*/ 588 w 4117"/>
              <a:gd name="T41" fmla="*/ 2942 h 4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17" h="4119">
                <a:moveTo>
                  <a:pt x="1177" y="4119"/>
                </a:moveTo>
                <a:lnTo>
                  <a:pt x="0" y="4119"/>
                </a:lnTo>
                <a:lnTo>
                  <a:pt x="0" y="2942"/>
                </a:lnTo>
                <a:lnTo>
                  <a:pt x="1177" y="2942"/>
                </a:lnTo>
                <a:lnTo>
                  <a:pt x="1177" y="4119"/>
                </a:lnTo>
                <a:moveTo>
                  <a:pt x="4117" y="2942"/>
                </a:moveTo>
                <a:lnTo>
                  <a:pt x="2941" y="2942"/>
                </a:lnTo>
                <a:lnTo>
                  <a:pt x="2941" y="4119"/>
                </a:lnTo>
                <a:lnTo>
                  <a:pt x="4117" y="4119"/>
                </a:lnTo>
                <a:lnTo>
                  <a:pt x="4117" y="2942"/>
                </a:lnTo>
                <a:moveTo>
                  <a:pt x="2647" y="0"/>
                </a:moveTo>
                <a:lnTo>
                  <a:pt x="1471" y="0"/>
                </a:lnTo>
                <a:lnTo>
                  <a:pt x="1471" y="1177"/>
                </a:lnTo>
                <a:lnTo>
                  <a:pt x="2647" y="1177"/>
                </a:lnTo>
                <a:lnTo>
                  <a:pt x="2647" y="0"/>
                </a:lnTo>
                <a:moveTo>
                  <a:pt x="2059" y="1177"/>
                </a:moveTo>
                <a:lnTo>
                  <a:pt x="2059" y="2060"/>
                </a:lnTo>
                <a:moveTo>
                  <a:pt x="3529" y="2942"/>
                </a:moveTo>
                <a:lnTo>
                  <a:pt x="3529" y="2060"/>
                </a:lnTo>
                <a:lnTo>
                  <a:pt x="588" y="2060"/>
                </a:lnTo>
                <a:lnTo>
                  <a:pt x="588" y="2942"/>
                </a:ln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 sz="918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2C17142-402B-4E07-B9D0-9B946D669EFC}"/>
              </a:ext>
            </a:extLst>
          </p:cNvPr>
          <p:cNvSpPr txBox="1"/>
          <p:nvPr/>
        </p:nvSpPr>
        <p:spPr>
          <a:xfrm>
            <a:off x="9606359" y="2136363"/>
            <a:ext cx="1683174" cy="9104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3260" tIns="46630" rIns="93260" bIns="4663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932597">
              <a:defRPr/>
            </a:pPr>
            <a:r>
              <a:rPr lang="en-US" sz="1224" b="1">
                <a:solidFill>
                  <a:srgbClr val="243A5E"/>
                </a:solidFill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Migrate</a:t>
            </a:r>
          </a:p>
          <a:p>
            <a:pPr defTabSz="932563">
              <a:defRPr/>
            </a:pPr>
            <a:r>
              <a:rPr lang="en-US" sz="1020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First workload migration</a:t>
            </a:r>
          </a:p>
          <a:p>
            <a:pPr defTabSz="932563">
              <a:defRPr/>
            </a:pPr>
            <a:r>
              <a:rPr lang="en-US" sz="1020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Expanded scenarios</a:t>
            </a:r>
          </a:p>
          <a:p>
            <a:pPr defTabSz="932563">
              <a:defRPr/>
            </a:pPr>
            <a:r>
              <a:rPr lang="en-US" sz="1020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Best practice validation</a:t>
            </a:r>
          </a:p>
          <a:p>
            <a:pPr defTabSz="932563">
              <a:defRPr/>
            </a:pPr>
            <a:r>
              <a:rPr lang="en-US" sz="1020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Process improvements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0704318-8173-42BD-8B29-BFB1201F7B78}"/>
              </a:ext>
            </a:extLst>
          </p:cNvPr>
          <p:cNvSpPr txBox="1"/>
          <p:nvPr/>
        </p:nvSpPr>
        <p:spPr>
          <a:xfrm>
            <a:off x="9613530" y="2995624"/>
            <a:ext cx="1642998" cy="9266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3260" tIns="46630" rIns="93260" bIns="4663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932597">
              <a:defRPr/>
            </a:pPr>
            <a:r>
              <a:rPr lang="en-US" sz="1224" b="1">
                <a:solidFill>
                  <a:srgbClr val="243A5E"/>
                </a:solidFill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Innovate</a:t>
            </a:r>
          </a:p>
          <a:p>
            <a:pPr defTabSz="932563">
              <a:defRPr/>
            </a:pPr>
            <a:r>
              <a:rPr lang="en-US" sz="1020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Innovation guide</a:t>
            </a:r>
          </a:p>
          <a:p>
            <a:pPr defTabSz="932563">
              <a:defRPr/>
            </a:pPr>
            <a:r>
              <a:rPr lang="en-US" sz="1020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Expanded scenarios</a:t>
            </a:r>
          </a:p>
          <a:p>
            <a:pPr defTabSz="932563">
              <a:defRPr/>
            </a:pPr>
            <a:r>
              <a:rPr lang="en-US" sz="1020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Best practice validation</a:t>
            </a:r>
          </a:p>
          <a:p>
            <a:pPr defTabSz="932563">
              <a:defRPr/>
            </a:pPr>
            <a:r>
              <a:rPr lang="en-US" sz="1020">
                <a:solidFill>
                  <a:srgbClr val="000000"/>
                </a:solidFill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Process improvements</a:t>
            </a:r>
          </a:p>
        </p:txBody>
      </p:sp>
      <p:sp>
        <p:nvSpPr>
          <p:cNvPr id="95" name="arrow_25">
            <a:extLst>
              <a:ext uri="{FF2B5EF4-FFF2-40B4-BE49-F238E27FC236}">
                <a16:creationId xmlns:a16="http://schemas.microsoft.com/office/drawing/2014/main" id="{E929D150-7E8F-408B-810D-217FAF4AA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386195" y="2238718"/>
            <a:ext cx="158737" cy="174506"/>
          </a:xfrm>
          <a:custGeom>
            <a:avLst/>
            <a:gdLst>
              <a:gd name="T0" fmla="*/ 58 w 219"/>
              <a:gd name="T1" fmla="*/ 0 h 242"/>
              <a:gd name="T2" fmla="*/ 219 w 219"/>
              <a:gd name="T3" fmla="*/ 0 h 242"/>
              <a:gd name="T4" fmla="*/ 219 w 219"/>
              <a:gd name="T5" fmla="*/ 157 h 242"/>
              <a:gd name="T6" fmla="*/ 219 w 219"/>
              <a:gd name="T7" fmla="*/ 0 h 242"/>
              <a:gd name="T8" fmla="*/ 4 w 219"/>
              <a:gd name="T9" fmla="*/ 233 h 242"/>
              <a:gd name="T10" fmla="*/ 0 w 219"/>
              <a:gd name="T11" fmla="*/ 242 h 242"/>
              <a:gd name="T12" fmla="*/ 0 w 219"/>
              <a:gd name="T13" fmla="*/ 242 h 242"/>
              <a:gd name="T14" fmla="*/ 0 w 219"/>
              <a:gd name="T15" fmla="*/ 242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9" h="242">
                <a:moveTo>
                  <a:pt x="58" y="0"/>
                </a:moveTo>
                <a:cubicBezTo>
                  <a:pt x="219" y="0"/>
                  <a:pt x="219" y="0"/>
                  <a:pt x="219" y="0"/>
                </a:cubicBezTo>
                <a:cubicBezTo>
                  <a:pt x="219" y="157"/>
                  <a:pt x="219" y="157"/>
                  <a:pt x="219" y="157"/>
                </a:cubicBezTo>
                <a:moveTo>
                  <a:pt x="219" y="0"/>
                </a:moveTo>
                <a:cubicBezTo>
                  <a:pt x="133" y="61"/>
                  <a:pt x="54" y="143"/>
                  <a:pt x="4" y="233"/>
                </a:cubicBezTo>
                <a:cubicBezTo>
                  <a:pt x="0" y="242"/>
                  <a:pt x="0" y="242"/>
                  <a:pt x="0" y="242"/>
                </a:cubicBezTo>
                <a:cubicBezTo>
                  <a:pt x="0" y="242"/>
                  <a:pt x="0" y="242"/>
                  <a:pt x="0" y="242"/>
                </a:cubicBezTo>
                <a:cubicBezTo>
                  <a:pt x="0" y="242"/>
                  <a:pt x="0" y="242"/>
                  <a:pt x="0" y="242"/>
                </a:cubicBez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 sz="918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"/>
            </a:endParaRPr>
          </a:p>
        </p:txBody>
      </p:sp>
      <p:sp>
        <p:nvSpPr>
          <p:cNvPr id="96" name="circle_2">
            <a:extLst>
              <a:ext uri="{FF2B5EF4-FFF2-40B4-BE49-F238E27FC236}">
                <a16:creationId xmlns:a16="http://schemas.microsoft.com/office/drawing/2014/main" id="{5981FE0F-FF52-40C9-939D-C06112BA7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343134" y="3087546"/>
            <a:ext cx="244858" cy="231255"/>
          </a:xfrm>
          <a:custGeom>
            <a:avLst/>
            <a:gdLst>
              <a:gd name="T0" fmla="*/ 0 w 335"/>
              <a:gd name="T1" fmla="*/ 205 h 316"/>
              <a:gd name="T2" fmla="*/ 111 w 335"/>
              <a:gd name="T3" fmla="*/ 94 h 316"/>
              <a:gd name="T4" fmla="*/ 222 w 335"/>
              <a:gd name="T5" fmla="*/ 205 h 316"/>
              <a:gd name="T6" fmla="*/ 111 w 335"/>
              <a:gd name="T7" fmla="*/ 316 h 316"/>
              <a:gd name="T8" fmla="*/ 0 w 335"/>
              <a:gd name="T9" fmla="*/ 205 h 316"/>
              <a:gd name="T10" fmla="*/ 224 w 335"/>
              <a:gd name="T11" fmla="*/ 316 h 316"/>
              <a:gd name="T12" fmla="*/ 335 w 335"/>
              <a:gd name="T13" fmla="*/ 205 h 316"/>
              <a:gd name="T14" fmla="*/ 224 w 335"/>
              <a:gd name="T15" fmla="*/ 94 h 316"/>
              <a:gd name="T16" fmla="*/ 113 w 335"/>
              <a:gd name="T17" fmla="*/ 205 h 316"/>
              <a:gd name="T18" fmla="*/ 224 w 335"/>
              <a:gd name="T19" fmla="*/ 316 h 316"/>
              <a:gd name="T20" fmla="*/ 167 w 335"/>
              <a:gd name="T21" fmla="*/ 223 h 316"/>
              <a:gd name="T22" fmla="*/ 279 w 335"/>
              <a:gd name="T23" fmla="*/ 111 h 316"/>
              <a:gd name="T24" fmla="*/ 167 w 335"/>
              <a:gd name="T25" fmla="*/ 0 h 316"/>
              <a:gd name="T26" fmla="*/ 56 w 335"/>
              <a:gd name="T27" fmla="*/ 111 h 316"/>
              <a:gd name="T28" fmla="*/ 167 w 335"/>
              <a:gd name="T29" fmla="*/ 223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35" h="316">
                <a:moveTo>
                  <a:pt x="0" y="205"/>
                </a:moveTo>
                <a:cubicBezTo>
                  <a:pt x="0" y="143"/>
                  <a:pt x="49" y="94"/>
                  <a:pt x="111" y="94"/>
                </a:cubicBezTo>
                <a:cubicBezTo>
                  <a:pt x="172" y="94"/>
                  <a:pt x="222" y="143"/>
                  <a:pt x="222" y="205"/>
                </a:cubicBezTo>
                <a:cubicBezTo>
                  <a:pt x="222" y="266"/>
                  <a:pt x="172" y="316"/>
                  <a:pt x="111" y="316"/>
                </a:cubicBezTo>
                <a:cubicBezTo>
                  <a:pt x="49" y="316"/>
                  <a:pt x="0" y="266"/>
                  <a:pt x="0" y="205"/>
                </a:cubicBezTo>
                <a:close/>
                <a:moveTo>
                  <a:pt x="224" y="316"/>
                </a:moveTo>
                <a:cubicBezTo>
                  <a:pt x="285" y="316"/>
                  <a:pt x="335" y="266"/>
                  <a:pt x="335" y="205"/>
                </a:cubicBezTo>
                <a:cubicBezTo>
                  <a:pt x="335" y="143"/>
                  <a:pt x="285" y="94"/>
                  <a:pt x="224" y="94"/>
                </a:cubicBezTo>
                <a:cubicBezTo>
                  <a:pt x="162" y="94"/>
                  <a:pt x="113" y="143"/>
                  <a:pt x="113" y="205"/>
                </a:cubicBezTo>
                <a:cubicBezTo>
                  <a:pt x="113" y="266"/>
                  <a:pt x="162" y="316"/>
                  <a:pt x="224" y="316"/>
                </a:cubicBezTo>
                <a:close/>
                <a:moveTo>
                  <a:pt x="167" y="223"/>
                </a:moveTo>
                <a:cubicBezTo>
                  <a:pt x="229" y="223"/>
                  <a:pt x="279" y="173"/>
                  <a:pt x="279" y="111"/>
                </a:cubicBezTo>
                <a:cubicBezTo>
                  <a:pt x="279" y="50"/>
                  <a:pt x="229" y="0"/>
                  <a:pt x="167" y="0"/>
                </a:cubicBezTo>
                <a:cubicBezTo>
                  <a:pt x="106" y="0"/>
                  <a:pt x="56" y="50"/>
                  <a:pt x="56" y="111"/>
                </a:cubicBezTo>
                <a:cubicBezTo>
                  <a:pt x="56" y="173"/>
                  <a:pt x="106" y="223"/>
                  <a:pt x="167" y="223"/>
                </a:cubicBezTo>
                <a:close/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 sz="918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latin typeface="Segoe UI"/>
            </a:endParaRPr>
          </a:p>
        </p:txBody>
      </p:sp>
      <p:cxnSp>
        <p:nvCxnSpPr>
          <p:cNvPr id="97" name="Straight Arrow Connector 96" descr="Right facing arrow">
            <a:extLst>
              <a:ext uri="{FF2B5EF4-FFF2-40B4-BE49-F238E27FC236}">
                <a16:creationId xmlns:a16="http://schemas.microsoft.com/office/drawing/2014/main" id="{9E9C0D5A-E87F-4FD9-95CB-A7E4140F43D7}"/>
              </a:ext>
            </a:extLst>
          </p:cNvPr>
          <p:cNvCxnSpPr>
            <a:cxnSpLocks/>
          </p:cNvCxnSpPr>
          <p:nvPr/>
        </p:nvCxnSpPr>
        <p:spPr>
          <a:xfrm>
            <a:off x="3056130" y="2693951"/>
            <a:ext cx="636307" cy="0"/>
          </a:xfrm>
          <a:prstGeom prst="straightConnector1">
            <a:avLst/>
          </a:prstGeom>
          <a:ln w="25400">
            <a:solidFill>
              <a:schemeClr val="accent1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 descr="Right facing arrow">
            <a:extLst>
              <a:ext uri="{FF2B5EF4-FFF2-40B4-BE49-F238E27FC236}">
                <a16:creationId xmlns:a16="http://schemas.microsoft.com/office/drawing/2014/main" id="{9C2BA960-7738-4DAF-925D-445F96314D80}"/>
              </a:ext>
            </a:extLst>
          </p:cNvPr>
          <p:cNvCxnSpPr>
            <a:cxnSpLocks/>
          </p:cNvCxnSpPr>
          <p:nvPr/>
        </p:nvCxnSpPr>
        <p:spPr>
          <a:xfrm>
            <a:off x="5866893" y="2693951"/>
            <a:ext cx="636307" cy="0"/>
          </a:xfrm>
          <a:prstGeom prst="straightConnector1">
            <a:avLst/>
          </a:prstGeom>
          <a:ln w="25400">
            <a:solidFill>
              <a:schemeClr val="accent1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 descr="Right facing arrow">
            <a:extLst>
              <a:ext uri="{FF2B5EF4-FFF2-40B4-BE49-F238E27FC236}">
                <a16:creationId xmlns:a16="http://schemas.microsoft.com/office/drawing/2014/main" id="{1306C960-4EE9-4AF3-9D93-B16C8F0CB351}"/>
              </a:ext>
            </a:extLst>
          </p:cNvPr>
          <p:cNvCxnSpPr>
            <a:cxnSpLocks/>
          </p:cNvCxnSpPr>
          <p:nvPr/>
        </p:nvCxnSpPr>
        <p:spPr>
          <a:xfrm flipV="1">
            <a:off x="8659845" y="2487193"/>
            <a:ext cx="677776" cy="161424"/>
          </a:xfrm>
          <a:prstGeom prst="straightConnector1">
            <a:avLst/>
          </a:prstGeom>
          <a:ln w="25400">
            <a:solidFill>
              <a:schemeClr val="accent1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 descr="Right facing arrow">
            <a:extLst>
              <a:ext uri="{FF2B5EF4-FFF2-40B4-BE49-F238E27FC236}">
                <a16:creationId xmlns:a16="http://schemas.microsoft.com/office/drawing/2014/main" id="{2AFD17AE-D9CF-489D-A98F-732CFDD37A47}"/>
              </a:ext>
            </a:extLst>
          </p:cNvPr>
          <p:cNvCxnSpPr>
            <a:cxnSpLocks/>
          </p:cNvCxnSpPr>
          <p:nvPr/>
        </p:nvCxnSpPr>
        <p:spPr>
          <a:xfrm>
            <a:off x="8659845" y="2739287"/>
            <a:ext cx="677776" cy="256338"/>
          </a:xfrm>
          <a:prstGeom prst="straightConnector1">
            <a:avLst/>
          </a:prstGeom>
          <a:ln w="25400">
            <a:solidFill>
              <a:schemeClr val="accent1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811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>
            <a:extLst>
              <a:ext uri="{FF2B5EF4-FFF2-40B4-BE49-F238E27FC236}">
                <a16:creationId xmlns:a16="http://schemas.microsoft.com/office/drawing/2014/main" id="{8EF5B3FF-4A34-F84D-BCD7-7C600E1DE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99" y="491067"/>
            <a:ext cx="11888047" cy="721784"/>
          </a:xfrm>
        </p:spPr>
        <p:txBody>
          <a:bodyPr/>
          <a:lstStyle/>
          <a:p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Segoe Semibold" panose="020B0502040504020203" pitchFamily="34" charset="0"/>
              </a:rPr>
              <a:t>Pop Quiz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A9E076E-3D38-E644-8481-49EE43FC8B07}"/>
              </a:ext>
            </a:extLst>
          </p:cNvPr>
          <p:cNvGrpSpPr/>
          <p:nvPr/>
        </p:nvGrpSpPr>
        <p:grpSpPr>
          <a:xfrm>
            <a:off x="532339" y="1830994"/>
            <a:ext cx="5317634" cy="1850507"/>
            <a:chOff x="-5986896" y="1381461"/>
            <a:chExt cx="5317634" cy="1850507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E8B8A99-C236-EF4E-906C-57E2FD4DF142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4" name="Text Placeholder 2">
              <a:extLst>
                <a:ext uri="{FF2B5EF4-FFF2-40B4-BE49-F238E27FC236}">
                  <a16:creationId xmlns:a16="http://schemas.microsoft.com/office/drawing/2014/main" id="{B908A0AE-3811-6E4E-8576-985AD6973F80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1754326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What is the most common reason for adoption blockers?</a:t>
              </a:r>
            </a:p>
            <a:p>
              <a:pPr marL="188114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Business Justification</a:t>
              </a:r>
            </a:p>
            <a:p>
              <a:pPr marL="188114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Organization Readiness</a:t>
              </a:r>
            </a:p>
            <a:p>
              <a:pPr marL="188114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Technical Capability</a:t>
              </a:r>
            </a:p>
          </p:txBody>
        </p:sp>
      </p:grpSp>
      <p:sp>
        <p:nvSpPr>
          <p:cNvPr id="55" name="Rectangle: Rounded Corners 23">
            <a:extLst>
              <a:ext uri="{FF2B5EF4-FFF2-40B4-BE49-F238E27FC236}">
                <a16:creationId xmlns:a16="http://schemas.microsoft.com/office/drawing/2014/main" id="{42B969D5-AF4D-7A41-83B9-7CE87610A776}"/>
              </a:ext>
            </a:extLst>
          </p:cNvPr>
          <p:cNvSpPr/>
          <p:nvPr/>
        </p:nvSpPr>
        <p:spPr bwMode="auto">
          <a:xfrm>
            <a:off x="2214532" y="2828826"/>
            <a:ext cx="3034122" cy="345149"/>
          </a:xfrm>
          <a:prstGeom prst="round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CA93CE6-53C2-B44F-A5F7-6437E340C7FC}"/>
              </a:ext>
            </a:extLst>
          </p:cNvPr>
          <p:cNvGrpSpPr/>
          <p:nvPr/>
        </p:nvGrpSpPr>
        <p:grpSpPr>
          <a:xfrm>
            <a:off x="6426439" y="1830994"/>
            <a:ext cx="5317634" cy="1850507"/>
            <a:chOff x="-5986896" y="1381461"/>
            <a:chExt cx="5317634" cy="1850507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1CD46AF-DF80-B84B-8C62-2D4142581736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8" name="Text Placeholder 2">
              <a:extLst>
                <a:ext uri="{FF2B5EF4-FFF2-40B4-BE49-F238E27FC236}">
                  <a16:creationId xmlns:a16="http://schemas.microsoft.com/office/drawing/2014/main" id="{C34C102C-4F23-B941-8EDB-CEDE25A5C992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1754326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Which of the following risks lead to adoption blockers?</a:t>
              </a:r>
            </a:p>
            <a:p>
              <a:pPr marL="188114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Interruption to the business</a:t>
              </a:r>
            </a:p>
            <a:p>
              <a:pPr marL="188114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Data or privacy leaks</a:t>
              </a:r>
            </a:p>
            <a:p>
              <a:pPr marL="188114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Unexpected cloud costs</a:t>
              </a:r>
            </a:p>
          </p:txBody>
        </p:sp>
      </p:grpSp>
      <p:sp>
        <p:nvSpPr>
          <p:cNvPr id="59" name="Rectangle: Rounded Corners 32">
            <a:extLst>
              <a:ext uri="{FF2B5EF4-FFF2-40B4-BE49-F238E27FC236}">
                <a16:creationId xmlns:a16="http://schemas.microsoft.com/office/drawing/2014/main" id="{913FD10A-89CD-9848-8BEE-CA192E21776E}"/>
              </a:ext>
            </a:extLst>
          </p:cNvPr>
          <p:cNvSpPr/>
          <p:nvPr/>
        </p:nvSpPr>
        <p:spPr bwMode="auto">
          <a:xfrm>
            <a:off x="8108632" y="2451653"/>
            <a:ext cx="3487813" cy="1058861"/>
          </a:xfrm>
          <a:prstGeom prst="round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6E05A4D-CFFE-884D-8EB2-4DB1E24F242D}"/>
              </a:ext>
            </a:extLst>
          </p:cNvPr>
          <p:cNvGrpSpPr/>
          <p:nvPr/>
        </p:nvGrpSpPr>
        <p:grpSpPr>
          <a:xfrm>
            <a:off x="532339" y="4315776"/>
            <a:ext cx="5317634" cy="2107446"/>
            <a:chOff x="-5986896" y="1381461"/>
            <a:chExt cx="5317634" cy="1850507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91DAB4CD-55F0-2140-9E52-3453CACC2079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2" name="Text Placeholder 2">
              <a:extLst>
                <a:ext uri="{FF2B5EF4-FFF2-40B4-BE49-F238E27FC236}">
                  <a16:creationId xmlns:a16="http://schemas.microsoft.com/office/drawing/2014/main" id="{EA47D64A-77C8-414C-A519-9471D58F0991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1837718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Which of the following help prevent loss of data?</a:t>
              </a:r>
            </a:p>
            <a:p>
              <a:pPr marL="188114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Mature security baseline</a:t>
              </a:r>
            </a:p>
            <a:p>
              <a:pPr marL="188114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Resource consistency</a:t>
              </a:r>
            </a:p>
            <a:p>
              <a:pPr marL="188114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Azure Blueprints &amp; Policy</a:t>
              </a:r>
            </a:p>
            <a:p>
              <a:pPr marL="1881143" lvl="1" indent="-227013"/>
              <a:endParaRPr lang="en-US" sz="2000" dirty="0">
                <a:solidFill>
                  <a:srgbClr val="EAEAEA">
                    <a:lumMod val="10000"/>
                  </a:srgbClr>
                </a:solidFill>
                <a:latin typeface="Segoe" panose="020B0502040504020203" pitchFamily="34" charset="0"/>
              </a:endParaRPr>
            </a:p>
          </p:txBody>
        </p:sp>
      </p:grpSp>
      <p:sp>
        <p:nvSpPr>
          <p:cNvPr id="63" name="Rectangle: Rounded Corners 44">
            <a:extLst>
              <a:ext uri="{FF2B5EF4-FFF2-40B4-BE49-F238E27FC236}">
                <a16:creationId xmlns:a16="http://schemas.microsoft.com/office/drawing/2014/main" id="{812766EC-654E-4A4A-886A-8455D77E6E2F}"/>
              </a:ext>
            </a:extLst>
          </p:cNvPr>
          <p:cNvSpPr/>
          <p:nvPr/>
        </p:nvSpPr>
        <p:spPr bwMode="auto">
          <a:xfrm>
            <a:off x="2214532" y="4969566"/>
            <a:ext cx="3166644" cy="1046921"/>
          </a:xfrm>
          <a:prstGeom prst="round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CDD7107-2C85-EB4A-8B33-D6C1D6031215}"/>
              </a:ext>
            </a:extLst>
          </p:cNvPr>
          <p:cNvGrpSpPr/>
          <p:nvPr/>
        </p:nvGrpSpPr>
        <p:grpSpPr>
          <a:xfrm>
            <a:off x="6426439" y="4315775"/>
            <a:ext cx="5317634" cy="2369880"/>
            <a:chOff x="-5986896" y="1381461"/>
            <a:chExt cx="5317634" cy="2096625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2BD55D3-0AA0-8C43-A242-C703AA5F9EC6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6" name="Text Placeholder 2">
              <a:extLst>
                <a:ext uri="{FF2B5EF4-FFF2-40B4-BE49-F238E27FC236}">
                  <a16:creationId xmlns:a16="http://schemas.microsoft.com/office/drawing/2014/main" id="{CB9DC612-AAEF-EA44-8239-F27A572D46FE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2096625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How do Azure Blueprints and Policy help with data leaks?</a:t>
              </a:r>
            </a:p>
            <a:p>
              <a:pPr marL="22701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They are security tools</a:t>
              </a:r>
            </a:p>
            <a:p>
              <a:pPr marL="22701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They are tools to block attacks or intrusion</a:t>
              </a:r>
            </a:p>
            <a:p>
              <a:pPr marL="227013" lvl="1" indent="-227013"/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They are tools which consistently apply security and operations requirements</a:t>
              </a:r>
            </a:p>
            <a:p>
              <a:pPr marL="1881143" lvl="1" indent="-227013"/>
              <a:endParaRPr lang="en-US" sz="2000" dirty="0">
                <a:solidFill>
                  <a:srgbClr val="EAEAEA">
                    <a:lumMod val="10000"/>
                  </a:srgbClr>
                </a:solidFill>
                <a:latin typeface="Segoe" panose="020B0502040504020203" pitchFamily="34" charset="0"/>
              </a:endParaRPr>
            </a:p>
          </p:txBody>
        </p:sp>
      </p:grpSp>
      <p:sp>
        <p:nvSpPr>
          <p:cNvPr id="67" name="Rectangle: Rounded Corners 48">
            <a:extLst>
              <a:ext uri="{FF2B5EF4-FFF2-40B4-BE49-F238E27FC236}">
                <a16:creationId xmlns:a16="http://schemas.microsoft.com/office/drawing/2014/main" id="{06EC367D-BB24-BB4B-8E0C-EE6F62977D89}"/>
              </a:ext>
            </a:extLst>
          </p:cNvPr>
          <p:cNvSpPr/>
          <p:nvPr/>
        </p:nvSpPr>
        <p:spPr bwMode="auto">
          <a:xfrm>
            <a:off x="6685893" y="5638736"/>
            <a:ext cx="4910551" cy="669299"/>
          </a:xfrm>
          <a:prstGeom prst="round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421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9" grpId="0" animBg="1"/>
      <p:bldP spid="63" grpId="0" animBg="1"/>
      <p:bldP spid="6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11703BC7-2673-934B-8EA8-7BA6EDD4DDCF}"/>
              </a:ext>
            </a:extLst>
          </p:cNvPr>
          <p:cNvGrpSpPr/>
          <p:nvPr/>
        </p:nvGrpSpPr>
        <p:grpSpPr>
          <a:xfrm>
            <a:off x="532339" y="1830994"/>
            <a:ext cx="5317634" cy="1850507"/>
            <a:chOff x="-5986896" y="1381461"/>
            <a:chExt cx="5317634" cy="1850507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AD08FA7-349F-A14B-8C20-3523506BA6A7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3" name="Text Placeholder 2">
              <a:extLst>
                <a:ext uri="{FF2B5EF4-FFF2-40B4-BE49-F238E27FC236}">
                  <a16:creationId xmlns:a16="http://schemas.microsoft.com/office/drawing/2014/main" id="{2BF4AB68-5ED3-5A43-99CC-69238C2FB25F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1754326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If a customer has a big gap around security baselines, who do you want to engage?</a:t>
              </a:r>
            </a:p>
            <a:p>
              <a:pPr marL="1881143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IT or Cyber Security</a:t>
              </a:r>
            </a:p>
            <a:p>
              <a:pPr marL="1881143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IT or Cloud Operations</a:t>
              </a:r>
            </a:p>
            <a:p>
              <a:pPr marL="1881143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Finance</a:t>
              </a:r>
            </a:p>
          </p:txBody>
        </p:sp>
      </p:grpSp>
      <p:sp>
        <p:nvSpPr>
          <p:cNvPr id="54" name="Rectangle: Rounded Corners 23">
            <a:extLst>
              <a:ext uri="{FF2B5EF4-FFF2-40B4-BE49-F238E27FC236}">
                <a16:creationId xmlns:a16="http://schemas.microsoft.com/office/drawing/2014/main" id="{F55C6A9B-8074-6845-BBCE-68AD1F3BC036}"/>
              </a:ext>
            </a:extLst>
          </p:cNvPr>
          <p:cNvSpPr/>
          <p:nvPr/>
        </p:nvSpPr>
        <p:spPr bwMode="auto">
          <a:xfrm>
            <a:off x="2214532" y="2501005"/>
            <a:ext cx="2722328" cy="345149"/>
          </a:xfrm>
          <a:prstGeom prst="round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rPr>
              <a:t>X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87CD683-FC86-6D45-9796-C1AD1F5F574F}"/>
              </a:ext>
            </a:extLst>
          </p:cNvPr>
          <p:cNvGrpSpPr/>
          <p:nvPr/>
        </p:nvGrpSpPr>
        <p:grpSpPr>
          <a:xfrm>
            <a:off x="6426439" y="1830994"/>
            <a:ext cx="5317634" cy="1850507"/>
            <a:chOff x="-5986896" y="1381461"/>
            <a:chExt cx="5317634" cy="1850507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91A460-F088-0E45-AE1E-798C460C614A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7" name="Text Placeholder 2">
              <a:extLst>
                <a:ext uri="{FF2B5EF4-FFF2-40B4-BE49-F238E27FC236}">
                  <a16:creationId xmlns:a16="http://schemas.microsoft.com/office/drawing/2014/main" id="{7C23E757-DE3F-7549-85E1-6B88F1420C05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1754326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If a customer has a big gap around cost management, who do you want to engage?</a:t>
              </a:r>
            </a:p>
            <a:p>
              <a:pPr marL="1881143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IT or Cyber Security</a:t>
              </a:r>
            </a:p>
            <a:p>
              <a:pPr marL="1881143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IT or Cloud Operations</a:t>
              </a:r>
            </a:p>
            <a:p>
              <a:pPr marL="1881143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Finance</a:t>
              </a:r>
            </a:p>
          </p:txBody>
        </p:sp>
      </p:grpSp>
      <p:sp>
        <p:nvSpPr>
          <p:cNvPr id="58" name="Rectangle: Rounded Corners 32">
            <a:extLst>
              <a:ext uri="{FF2B5EF4-FFF2-40B4-BE49-F238E27FC236}">
                <a16:creationId xmlns:a16="http://schemas.microsoft.com/office/drawing/2014/main" id="{10068D89-8AE3-D744-BF5C-155A34B5DC6E}"/>
              </a:ext>
            </a:extLst>
          </p:cNvPr>
          <p:cNvSpPr/>
          <p:nvPr/>
        </p:nvSpPr>
        <p:spPr bwMode="auto">
          <a:xfrm>
            <a:off x="8108632" y="2846153"/>
            <a:ext cx="2958095" cy="664360"/>
          </a:xfrm>
          <a:prstGeom prst="round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D059C13-C8AC-8247-B63A-3DADECDE13BA}"/>
              </a:ext>
            </a:extLst>
          </p:cNvPr>
          <p:cNvGrpSpPr/>
          <p:nvPr/>
        </p:nvGrpSpPr>
        <p:grpSpPr>
          <a:xfrm>
            <a:off x="532339" y="4315776"/>
            <a:ext cx="5317634" cy="1850506"/>
            <a:chOff x="-5986896" y="1381461"/>
            <a:chExt cx="5317634" cy="1850507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CBA9880-1A5E-7E4B-AB38-C1364B42F13D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1" name="Text Placeholder 2">
              <a:extLst>
                <a:ext uri="{FF2B5EF4-FFF2-40B4-BE49-F238E27FC236}">
                  <a16:creationId xmlns:a16="http://schemas.microsoft.com/office/drawing/2014/main" id="{19924623-D55D-D34D-BD0C-B832F66542CE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1754327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If a customer has a big gap around resource consistency, who do you want to engage?</a:t>
              </a:r>
            </a:p>
            <a:p>
              <a:pPr marL="1881143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IT or Cyber Security</a:t>
              </a:r>
            </a:p>
            <a:p>
              <a:pPr marL="1881143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IT or Cloud Operations</a:t>
              </a:r>
            </a:p>
            <a:p>
              <a:pPr marL="1881143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Finance</a:t>
              </a:r>
            </a:p>
          </p:txBody>
        </p:sp>
      </p:grpSp>
      <p:sp>
        <p:nvSpPr>
          <p:cNvPr id="62" name="Rectangle: Rounded Corners 44">
            <a:extLst>
              <a:ext uri="{FF2B5EF4-FFF2-40B4-BE49-F238E27FC236}">
                <a16:creationId xmlns:a16="http://schemas.microsoft.com/office/drawing/2014/main" id="{1BC38EDB-49CD-0545-9E80-5941405A02B0}"/>
              </a:ext>
            </a:extLst>
          </p:cNvPr>
          <p:cNvSpPr/>
          <p:nvPr/>
        </p:nvSpPr>
        <p:spPr bwMode="auto">
          <a:xfrm>
            <a:off x="2214532" y="5325626"/>
            <a:ext cx="3001728" cy="313110"/>
          </a:xfrm>
          <a:prstGeom prst="round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248B2AFB-4BC5-AE4C-9660-13742A2CF372}"/>
              </a:ext>
            </a:extLst>
          </p:cNvPr>
          <p:cNvGrpSpPr/>
          <p:nvPr/>
        </p:nvGrpSpPr>
        <p:grpSpPr>
          <a:xfrm>
            <a:off x="6426439" y="4315776"/>
            <a:ext cx="5317634" cy="2091685"/>
            <a:chOff x="-5986896" y="1381461"/>
            <a:chExt cx="5317634" cy="1850507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6EA4F25-CAE7-064A-B04B-7E4FF1C7076E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5" name="Text Placeholder 2">
              <a:extLst>
                <a:ext uri="{FF2B5EF4-FFF2-40B4-BE49-F238E27FC236}">
                  <a16:creationId xmlns:a16="http://schemas.microsoft.com/office/drawing/2014/main" id="{6E8732E6-CF7A-A34E-B555-97A3C8BF741A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1797107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Your customer is on O365 &amp; is new to Azure, what’s the fastest way to mature the identity baseline?</a:t>
              </a:r>
            </a:p>
            <a:p>
              <a:pPr marL="914400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AD running on a VM in Azure</a:t>
              </a:r>
            </a:p>
            <a:p>
              <a:pPr marL="914400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AD Sync to new Azure AD Tenant</a:t>
              </a:r>
            </a:p>
            <a:p>
              <a:pPr marL="914400" lvl="1" indent="-227013"/>
              <a:r>
                <a:rPr lang="en-US" sz="200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" panose="020B0502040504020203" pitchFamily="34" charset="0"/>
                </a:rPr>
                <a:t>Existing Azure AD Tenant</a:t>
              </a:r>
            </a:p>
          </p:txBody>
        </p:sp>
      </p:grpSp>
      <p:sp>
        <p:nvSpPr>
          <p:cNvPr id="66" name="Rectangle: Rounded Corners 48">
            <a:extLst>
              <a:ext uri="{FF2B5EF4-FFF2-40B4-BE49-F238E27FC236}">
                <a16:creationId xmlns:a16="http://schemas.microsoft.com/office/drawing/2014/main" id="{87AA29A0-B22A-B846-81C3-2D35D276256F}"/>
              </a:ext>
            </a:extLst>
          </p:cNvPr>
          <p:cNvSpPr/>
          <p:nvPr/>
        </p:nvSpPr>
        <p:spPr bwMode="auto">
          <a:xfrm>
            <a:off x="7225560" y="5928528"/>
            <a:ext cx="3155367" cy="379507"/>
          </a:xfrm>
          <a:prstGeom prst="round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BB1D2CE0-D019-1E46-9906-E258A28627AD}"/>
              </a:ext>
            </a:extLst>
          </p:cNvPr>
          <p:cNvSpPr txBox="1">
            <a:spLocks/>
          </p:cNvSpPr>
          <p:nvPr/>
        </p:nvSpPr>
        <p:spPr>
          <a:xfrm>
            <a:off x="275399" y="491067"/>
            <a:ext cx="11888047" cy="721784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99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3600" b="1" dirty="0">
                <a:solidFill>
                  <a:srgbClr val="EAEAEA">
                    <a:lumMod val="10000"/>
                  </a:srgbClr>
                </a:solidFill>
                <a:latin typeface="Segoe Semibold" panose="020B0502040504020203" pitchFamily="34" charset="0"/>
              </a:rPr>
              <a:t>Pop Quiz</a:t>
            </a:r>
          </a:p>
        </p:txBody>
      </p:sp>
    </p:spTree>
    <p:extLst>
      <p:ext uri="{BB962C8B-B14F-4D97-AF65-F5344CB8AC3E}">
        <p14:creationId xmlns:p14="http://schemas.microsoft.com/office/powerpoint/2010/main" val="2637786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8" grpId="0" animBg="1"/>
      <p:bldP spid="62" grpId="0" animBg="1"/>
      <p:bldP spid="6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961B1F3-D243-7849-8C43-CF2EFB445832}"/>
              </a:ext>
            </a:extLst>
          </p:cNvPr>
          <p:cNvGrpSpPr/>
          <p:nvPr/>
        </p:nvGrpSpPr>
        <p:grpSpPr>
          <a:xfrm>
            <a:off x="532339" y="1830994"/>
            <a:ext cx="5317634" cy="1850507"/>
            <a:chOff x="-5986896" y="1381461"/>
            <a:chExt cx="5317634" cy="185050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50803C8-7340-6C4D-A4A2-65134086B7D2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9" name="Text Placeholder 2">
              <a:extLst>
                <a:ext uri="{FF2B5EF4-FFF2-40B4-BE49-F238E27FC236}">
                  <a16:creationId xmlns:a16="http://schemas.microsoft.com/office/drawing/2014/main" id="{1470A36C-E7F1-B84D-803A-55FDF457E794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738664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Why did we create a management group per business unit?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BBD63DF-B071-C040-8BC4-5DB0AD105DAE}"/>
              </a:ext>
            </a:extLst>
          </p:cNvPr>
          <p:cNvGrpSpPr/>
          <p:nvPr/>
        </p:nvGrpSpPr>
        <p:grpSpPr>
          <a:xfrm>
            <a:off x="6426439" y="1830994"/>
            <a:ext cx="5317634" cy="1850507"/>
            <a:chOff x="-5986896" y="1381461"/>
            <a:chExt cx="5317634" cy="1850507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E460C53-E8BC-AF45-B9C0-4ECDB2685792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5" name="Text Placeholder 2">
              <a:extLst>
                <a:ext uri="{FF2B5EF4-FFF2-40B4-BE49-F238E27FC236}">
                  <a16:creationId xmlns:a16="http://schemas.microsoft.com/office/drawing/2014/main" id="{83818246-4973-974A-BBDF-85E6F6E10F2F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738664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Why did we create a management group per region?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1786413-153A-414F-9289-29EF6F47B18E}"/>
              </a:ext>
            </a:extLst>
          </p:cNvPr>
          <p:cNvGrpSpPr/>
          <p:nvPr/>
        </p:nvGrpSpPr>
        <p:grpSpPr>
          <a:xfrm>
            <a:off x="3767622" y="4424868"/>
            <a:ext cx="5317634" cy="1850506"/>
            <a:chOff x="-5986896" y="1381461"/>
            <a:chExt cx="5317634" cy="1850507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CC59861-5DAE-3A49-BCA7-59AB8B958011}"/>
                </a:ext>
              </a:extLst>
            </p:cNvPr>
            <p:cNvSpPr/>
            <p:nvPr/>
          </p:nvSpPr>
          <p:spPr bwMode="auto">
            <a:xfrm>
              <a:off x="-5986896" y="1381462"/>
              <a:ext cx="5317634" cy="18505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8" name="Text Placeholder 2">
              <a:extLst>
                <a:ext uri="{FF2B5EF4-FFF2-40B4-BE49-F238E27FC236}">
                  <a16:creationId xmlns:a16="http://schemas.microsoft.com/office/drawing/2014/main" id="{243BA8E2-A9FF-F141-960F-36975B609BAA}"/>
                </a:ext>
              </a:extLst>
            </p:cNvPr>
            <p:cNvSpPr txBox="1">
              <a:spLocks/>
            </p:cNvSpPr>
            <p:nvPr/>
          </p:nvSpPr>
          <p:spPr>
            <a:xfrm>
              <a:off x="-5986896" y="1381461"/>
              <a:ext cx="5317634" cy="738664"/>
            </a:xfrm>
            <a:prstGeom prst="rect">
              <a:avLst/>
            </a:prstGeom>
            <a:noFill/>
          </p:spPr>
          <p:txBody>
            <a:bodyPr vert="horz" wrap="square" lIns="146304" tIns="91440" rIns="146304" bIns="91440" rtlCol="0">
              <a:spAutoFit/>
            </a:bodyPr>
            <a:lstStyle>
              <a:lvl1pPr marL="228557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3599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457112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685669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914224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142781" marR="0" indent="-228557" algn="l" defTabSz="9325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Char char=""/>
                <a:tabLst/>
                <a:defRPr sz="22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548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0830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112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394" indent="-233141" algn="l" defTabSz="9325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dirty="0">
                  <a:solidFill>
                    <a:srgbClr val="EAEAEA">
                      <a:lumMod val="10000"/>
                    </a:srgbClr>
                  </a:solidFill>
                  <a:latin typeface="Segoe" panose="020B0502040504020203" pitchFamily="34" charset="0"/>
                </a:rPr>
                <a:t>Why do we suggest different subs for prod and non-prod environments?</a:t>
              </a:r>
            </a:p>
          </p:txBody>
        </p:sp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E67B6D96-5AD2-D943-A598-E2593ED2275D}"/>
              </a:ext>
            </a:extLst>
          </p:cNvPr>
          <p:cNvSpPr txBox="1">
            <a:spLocks/>
          </p:cNvSpPr>
          <p:nvPr/>
        </p:nvSpPr>
        <p:spPr>
          <a:xfrm>
            <a:off x="275399" y="491067"/>
            <a:ext cx="11888047" cy="721784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99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3600" b="1" dirty="0">
                <a:solidFill>
                  <a:srgbClr val="EAEAEA">
                    <a:lumMod val="10000"/>
                  </a:srgbClr>
                </a:solidFill>
                <a:latin typeface="Segoe Semibold" panose="020B0502040504020203" pitchFamily="34" charset="0"/>
              </a:rPr>
              <a:t>Pop Quiz</a:t>
            </a:r>
          </a:p>
        </p:txBody>
      </p:sp>
    </p:spTree>
    <p:extLst>
      <p:ext uri="{BB962C8B-B14F-4D97-AF65-F5344CB8AC3E}">
        <p14:creationId xmlns:p14="http://schemas.microsoft.com/office/powerpoint/2010/main" val="10739803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EC1421-D925-4BA2-BD8F-802B7362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CC7B0F-D0FD-4245-BD0B-A6F3ED0DA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83252" y="1556657"/>
            <a:ext cx="4186011" cy="418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64147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Dynamics 365">
  <a:themeElements>
    <a:clrScheme name="Custom 2">
      <a:dk1>
        <a:srgbClr val="3C3C41"/>
      </a:dk1>
      <a:lt1>
        <a:srgbClr val="FFFFFF"/>
      </a:lt1>
      <a:dk2>
        <a:srgbClr val="0078D3"/>
      </a:dk2>
      <a:lt2>
        <a:srgbClr val="FFFFFF"/>
      </a:lt2>
      <a:accent1>
        <a:srgbClr val="EBEBEB"/>
      </a:accent1>
      <a:accent2>
        <a:srgbClr val="75757A"/>
      </a:accent2>
      <a:accent3>
        <a:srgbClr val="000041"/>
      </a:accent3>
      <a:accent4>
        <a:srgbClr val="0078D3"/>
      </a:accent4>
      <a:accent5>
        <a:srgbClr val="50E6FF"/>
      </a:accent5>
      <a:accent6>
        <a:srgbClr val="EBEBEB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65B3B778-14F5-8246-A9D9-04A8D8071A60}" vid="{C9E98E11-734C-F14F-ADE3-6075149E5497}"/>
    </a:ext>
  </a:extLst>
</a:theme>
</file>

<file path=ppt/theme/theme2.xml><?xml version="1.0" encoding="utf-8"?>
<a:theme xmlns:a="http://schemas.openxmlformats.org/drawingml/2006/main" name="4_WHITE TEMPLATE">
  <a:themeElements>
    <a:clrScheme name="2016 - Template BLUE, light back">
      <a:dk1>
        <a:srgbClr val="353535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B4009E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01.potx" id="{85FDBBA0-EF23-4239-B210-6D16F248693D}" vid="{CD38365E-7401-4665-AF36-7000951ED6D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6676C379500F47A0BB86027B759652" ma:contentTypeVersion="2" ma:contentTypeDescription="Create a new document." ma:contentTypeScope="" ma:versionID="27a5653da007faae9255151a41578a88">
  <xsd:schema xmlns:xsd="http://www.w3.org/2001/XMLSchema" xmlns:xs="http://www.w3.org/2001/XMLSchema" xmlns:p="http://schemas.microsoft.com/office/2006/metadata/properties" xmlns:ns2="e6fad286-2139-402c-bc31-e7e0efd8c5ab" targetNamespace="http://schemas.microsoft.com/office/2006/metadata/properties" ma:root="true" ma:fieldsID="d1071f2ac5c0f52715c44507aad39474" ns2:_="">
    <xsd:import namespace="e6fad286-2139-402c-bc31-e7e0efd8c5a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fad286-2139-402c-bc31-e7e0efd8c5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DFA8298-C297-4E6C-9037-B44B6195D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fad286-2139-402c-bc31-e7e0efd8c5a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6fad286-2139-402c-bc31-e7e0efd8c5ab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692</Words>
  <Application>Microsoft Office PowerPoint</Application>
  <PresentationFormat>Benutzerdefiniert</PresentationFormat>
  <Paragraphs>136</Paragraphs>
  <Slides>10</Slides>
  <Notes>6</Notes>
  <HiddenSlides>1</HiddenSlides>
  <MMClips>0</MMClips>
  <ScaleCrop>false</ScaleCrop>
  <HeadingPairs>
    <vt:vector size="8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2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22" baseType="lpstr">
      <vt:lpstr>Arial</vt:lpstr>
      <vt:lpstr>Consolas</vt:lpstr>
      <vt:lpstr>Segoe</vt:lpstr>
      <vt:lpstr>Segoe Semibold</vt:lpstr>
      <vt:lpstr>Segoe UI</vt:lpstr>
      <vt:lpstr>Segoe UI Light</vt:lpstr>
      <vt:lpstr>Segoe UI Semibold</vt:lpstr>
      <vt:lpstr>Segoe UI Semilight</vt:lpstr>
      <vt:lpstr>Wingdings</vt:lpstr>
      <vt:lpstr>Dynamics 365</vt:lpstr>
      <vt:lpstr>4_WHITE TEMPLATE</vt:lpstr>
      <vt:lpstr>think-cell Slide</vt:lpstr>
      <vt:lpstr>PowerPoint-Präsentation</vt:lpstr>
      <vt:lpstr>Intelligent Cloud Bootcamp –  Microsoft Cloud Adoption Framework  in der Praxis</vt:lpstr>
      <vt:lpstr>Informationen</vt:lpstr>
      <vt:lpstr>Agenda</vt:lpstr>
      <vt:lpstr>Microsoft Cloud Adoption Framework for Azure</vt:lpstr>
      <vt:lpstr>Pop Quiz</vt:lpstr>
      <vt:lpstr>PowerPoint-Präsentation</vt:lpstr>
      <vt:lpstr>PowerPoint-Präsentation</vt:lpstr>
      <vt:lpstr>Feedback</vt:lpstr>
      <vt:lpstr>Danke  aka.ms/ic-bootcamps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 Ophey</dc:creator>
  <cp:lastModifiedBy>Niels Ophey</cp:lastModifiedBy>
  <cp:revision>8</cp:revision>
  <dcterms:created xsi:type="dcterms:W3CDTF">2019-11-13T12:05:41Z</dcterms:created>
  <dcterms:modified xsi:type="dcterms:W3CDTF">2020-01-20T11:28:12Z</dcterms:modified>
</cp:coreProperties>
</file>